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7" r:id="rId2"/>
    <p:sldId id="273" r:id="rId3"/>
    <p:sldId id="268" r:id="rId4"/>
    <p:sldId id="287" r:id="rId5"/>
    <p:sldId id="280" r:id="rId6"/>
    <p:sldId id="282" r:id="rId7"/>
    <p:sldId id="279" r:id="rId8"/>
    <p:sldId id="285" r:id="rId9"/>
    <p:sldId id="284" r:id="rId10"/>
  </p:sldIdLst>
  <p:sldSz cx="10799763" cy="10799763"/>
  <p:notesSz cx="6954838" cy="9240838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3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002060"/>
    <a:srgbClr val="051A81"/>
    <a:srgbClr val="092CDD"/>
    <a:srgbClr val="0825B8"/>
    <a:srgbClr val="EB5757"/>
    <a:srgbClr val="FF3300"/>
    <a:srgbClr val="FF2D2D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3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944" y="54"/>
      </p:cViewPr>
      <p:guideLst>
        <p:guide orient="horz" pos="3402"/>
        <p:guide pos="3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4617330954392"/>
          <c:y val="2.897850457815972E-2"/>
          <c:w val="0.81548798802344091"/>
          <c:h val="0.92097657753081419"/>
        </c:manualLayout>
      </c:layout>
      <c:lineChart>
        <c:grouping val="stacked"/>
        <c:varyColors val="0"/>
        <c:ser>
          <c:idx val="0"/>
          <c:order val="0"/>
          <c:spPr>
            <a:ln w="44450" cap="rnd">
              <a:solidFill>
                <a:srgbClr val="FF66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6600"/>
              </a:solidFill>
              <a:ln w="38100">
                <a:solidFill>
                  <a:sysClr val="windowText" lastClr="000000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A2D-48AE-8D21-16602B6C080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A2D-48AE-8D21-16602B6C080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2D-48AE-8D21-16602B6C080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2D-48AE-8D21-16602B6C080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2D-48AE-8D21-16602B6C080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2D-48AE-8D21-16602B6C080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2D-48AE-8D21-16602B6C080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2D-48AE-8D21-16602B6C080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2D-48AE-8D21-16602B6C080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2D-48AE-8D21-16602B6C080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2D-48AE-8D21-16602B6C08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V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'[Comparacion IS.xlsx]IPC CCM 2019 6-MF + 3-MI Bs.S '!$B$1:$N$1</c:f>
              <c:numCache>
                <c:formatCode>mmm\-yy</c:formatCode>
                <c:ptCount val="13"/>
                <c:pt idx="0">
                  <c:v>43483</c:v>
                </c:pt>
                <c:pt idx="1">
                  <c:v>43514</c:v>
                </c:pt>
                <c:pt idx="2">
                  <c:v>43542</c:v>
                </c:pt>
                <c:pt idx="3">
                  <c:v>43573</c:v>
                </c:pt>
                <c:pt idx="4">
                  <c:v>43603</c:v>
                </c:pt>
                <c:pt idx="5">
                  <c:v>43634</c:v>
                </c:pt>
                <c:pt idx="6">
                  <c:v>43664</c:v>
                </c:pt>
                <c:pt idx="7">
                  <c:v>43695</c:v>
                </c:pt>
                <c:pt idx="8">
                  <c:v>43726</c:v>
                </c:pt>
                <c:pt idx="9">
                  <c:v>43756</c:v>
                </c:pt>
                <c:pt idx="10">
                  <c:v>43787</c:v>
                </c:pt>
                <c:pt idx="11">
                  <c:v>43817</c:v>
                </c:pt>
                <c:pt idx="12">
                  <c:v>43848</c:v>
                </c:pt>
              </c:numCache>
            </c:numRef>
          </c:cat>
          <c:val>
            <c:numRef>
              <c:f>'[Comparacion IS.xlsx]IPC CCM 2019 6-MF + 3-MI Bs.S '!$B$50:$N$50</c:f>
              <c:numCache>
                <c:formatCode>#,##0</c:formatCode>
                <c:ptCount val="13"/>
                <c:pt idx="0">
                  <c:v>948625.05537652667</c:v>
                </c:pt>
                <c:pt idx="1">
                  <c:v>1300675.8439835601</c:v>
                </c:pt>
                <c:pt idx="2">
                  <c:v>1686588.0397810019</c:v>
                </c:pt>
                <c:pt idx="3">
                  <c:v>2438044.2382280556</c:v>
                </c:pt>
                <c:pt idx="4">
                  <c:v>3043446.3681045822</c:v>
                </c:pt>
                <c:pt idx="5">
                  <c:v>3351493.5774931703</c:v>
                </c:pt>
                <c:pt idx="6">
                  <c:v>3780252.3000000003</c:v>
                </c:pt>
                <c:pt idx="7">
                  <c:v>4591073</c:v>
                </c:pt>
                <c:pt idx="8">
                  <c:v>6070458.4122470254</c:v>
                </c:pt>
                <c:pt idx="9">
                  <c:v>7780127.042015112</c:v>
                </c:pt>
                <c:pt idx="10">
                  <c:v>10660301.349918043</c:v>
                </c:pt>
                <c:pt idx="11">
                  <c:v>14875126.475040928</c:v>
                </c:pt>
                <c:pt idx="12">
                  <c:v>22881606.597305577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2D-48AE-8D21-16602B6C080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05337256"/>
        <c:axId val="405337584"/>
      </c:lineChart>
      <c:dateAx>
        <c:axId val="4053372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405337584"/>
        <c:crosses val="autoZero"/>
        <c:auto val="1"/>
        <c:lblOffset val="100"/>
        <c:baseTimeUnit val="months"/>
      </c:dateAx>
      <c:valAx>
        <c:axId val="40533758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VE"/>
          </a:p>
        </c:txPr>
        <c:crossAx val="405337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>
          <a:solidFill>
            <a:schemeClr val="tx1"/>
          </a:solidFill>
        </a:defRPr>
      </a:pPr>
      <a:endParaRPr lang="es-V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55014-8E7A-4D51-A852-7F3BD74BB437}" type="datetimeFigureOut">
              <a:rPr lang="es-VE" smtClean="0"/>
              <a:t>10/2/2020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917700" y="1155700"/>
            <a:ext cx="3119438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325" y="4446588"/>
            <a:ext cx="5564188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0A9EB-B00E-441D-9E46-73C1C02A20C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6771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5560D-4410-4451-A63C-99B2626E6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1" y="1767462"/>
            <a:ext cx="8099822" cy="3759917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B9EFA4-580D-4F36-85F1-B3855BE94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C85A8A-45C2-4B17-B673-81E95201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C2D28B-9F57-4A17-A3A2-32B25DE41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EC6F6D-6F5E-486A-8226-598813F60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53344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C43FB-CF01-4E91-990D-91A82E0E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DB056B-BBE5-4CE5-A980-9732F2C42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5DFAF4-A4C6-4B33-AFF9-9FA364341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72E4CF-9524-4D1E-A9EF-7EB8DE0D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880F8D-59AA-459A-80B9-D7EB0CF46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08605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802FE4-2423-4A95-8062-288D4E289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28580" y="574987"/>
            <a:ext cx="2328699" cy="9152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632662-AB23-49E7-82F5-C6F400002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C25119-C19F-4FA7-BE23-A93AC3FE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8EC60A-1B60-42F7-A7FE-61ABDB11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32E5E-0E80-4E04-A455-B64C86EBF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87274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D562B-0FA5-42C9-A0C8-742668C6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C3D884-E6F6-42C1-91DB-DD2999D84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ED8238-D1DA-4791-A013-9B59E3249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D4954F-8598-44CE-8196-43D9378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55BB33-660F-4948-9CAC-B13CA47E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0694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DE025-F04F-47FF-ADEC-0C2A7A96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59" y="2692442"/>
            <a:ext cx="9314796" cy="4492401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E5544-892F-4CFE-A492-DECC47B55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859" y="7227343"/>
            <a:ext cx="9314796" cy="2362447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2F8B57-46DB-490C-903C-39152E36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3C83AD-C7E3-4C77-9E70-9D871757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278C8-20BD-43C5-AC52-F70DC918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27627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115D1-EC1C-4337-AB4B-7CDC1D2FB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458315-C82E-43A0-984F-8D08FBAD7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BD1692-88EA-4E19-80A1-DC4C7051A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6C0B79-1B08-4CAA-A09C-BFF724550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6C96B5-3A43-4375-B1E9-35DE95A5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783C4F-F0F0-4B6D-B531-EEEAEDFA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2698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DFA67-033F-455B-9096-0989B422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0" y="574988"/>
            <a:ext cx="9314796" cy="2087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370BFD-2B5F-4008-B028-00A786DE7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891" y="2647443"/>
            <a:ext cx="4568806" cy="129747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72DA99-0245-4E84-B8AB-CDCC40F2A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891" y="3944914"/>
            <a:ext cx="4568806" cy="58023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32098C-6FC8-4A52-8303-5DF933A4E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67380" y="2647443"/>
            <a:ext cx="4591306" cy="129747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44FB83-C7A6-40D7-B57D-9B2049724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7380" y="3944914"/>
            <a:ext cx="4591306" cy="58023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0FEFBC-5025-4423-92B4-C887A1B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E9C4CB-4465-4969-8F6C-2C8EC96B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02CB4B-2044-4C76-B8DB-B679883E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31909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03FD1-BBD7-465E-A865-EC78AFB3B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ED2AD4-9B72-400C-8214-8841E514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09FC22-295D-42CF-9695-E03BF2802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BFD43D-9129-4B01-AEF2-899FD2E3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1271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01C1F9-2FF4-4CED-BFAB-1C4994232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385572-F0EA-4347-BA71-3FB05602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D731C8-1456-41B3-B9D1-2F9A3E28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8173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40700-AD2C-4D3C-80A6-352BA114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719984"/>
            <a:ext cx="3483204" cy="251994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D8A430-4BCA-4153-93E7-990A31FE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306" y="1554966"/>
            <a:ext cx="5467380" cy="7674832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A50FE7-8873-4157-B8B7-B3E5681C9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239929"/>
            <a:ext cx="3483204" cy="6002369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ED62A-65E2-46FA-9C99-8D1062BD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C10D7B-0451-42F4-936A-03B5F9C8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1AE094-5107-40D1-992C-EDD76B60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51761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547B1B-5D7D-430D-976F-0123E6007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719984"/>
            <a:ext cx="3483204" cy="251994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DB3536-529A-4339-BE5B-7B6D6DA37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91306" y="1554966"/>
            <a:ext cx="5467380" cy="7674832"/>
          </a:xfrm>
        </p:spPr>
        <p:txBody>
          <a:bodyPr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endParaRPr lang="es-VE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FB4214-4B55-484E-B05B-4B84D21C2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239929"/>
            <a:ext cx="3483204" cy="6002369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2DBEDE-BFF6-46F5-B786-C462F982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4B621C-87D8-4A31-98EF-47B50F428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E312F3-3CEB-4930-8996-0F12C0EE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22575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A21746-BDC9-4C9C-85B6-D0D6B6438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574988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AEBDE0-765A-4D3C-9CB6-F473505BF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9AD46F-F945-47C9-B10B-7ABAB063E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484" y="10009781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C3DCC-B1B1-4AEF-A09F-4D2E7798BBD8}" type="datetimeFigureOut">
              <a:rPr lang="es-VE" smtClean="0"/>
              <a:pPr/>
              <a:t>10/2/2020</a:t>
            </a:fld>
            <a:endParaRPr lang="es-V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5E6798-D81B-493F-991C-3CCBCED72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77422" y="10009781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D5B82B-8D58-4D52-934B-B1391CADF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7332" y="10009781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5BA1B-7708-40CA-9218-D4927FBA82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33020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/>
          <p:cNvSpPr/>
          <p:nvPr/>
        </p:nvSpPr>
        <p:spPr>
          <a:xfrm>
            <a:off x="-6" y="4716124"/>
            <a:ext cx="10799763" cy="155171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5400" b="1" dirty="0"/>
              <a:t>Costo de la Canasta Alimentaria CCM para </a:t>
            </a:r>
            <a:r>
              <a:rPr lang="es-VE" sz="5400" b="1" dirty="0" smtClean="0"/>
              <a:t>Maracaibo</a:t>
            </a:r>
            <a:r>
              <a:rPr lang="es-VE" sz="5400" b="1" dirty="0"/>
              <a:t> </a:t>
            </a:r>
            <a:r>
              <a:rPr lang="es-VE" sz="5400" b="1" dirty="0" smtClean="0"/>
              <a:t>(enero 2020)</a:t>
            </a:r>
            <a:endParaRPr lang="es-VE" sz="5400" b="1" dirty="0"/>
          </a:p>
        </p:txBody>
      </p:sp>
      <p:sp>
        <p:nvSpPr>
          <p:cNvPr id="9" name="CuadroTexto 2"/>
          <p:cNvSpPr txBox="1"/>
          <p:nvPr/>
        </p:nvSpPr>
        <p:spPr>
          <a:xfrm>
            <a:off x="2469509" y="4419902"/>
            <a:ext cx="4441246" cy="21441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VE" sz="3200" b="1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4972F7E-9AD3-4674-86FE-0DD79577FD74}"/>
              </a:ext>
            </a:extLst>
          </p:cNvPr>
          <p:cNvSpPr txBox="1"/>
          <p:nvPr/>
        </p:nvSpPr>
        <p:spPr>
          <a:xfrm>
            <a:off x="7091263" y="1524370"/>
            <a:ext cx="3708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5400" dirty="0">
                <a:solidFill>
                  <a:schemeClr val="tx2"/>
                </a:solidFill>
              </a:rPr>
              <a:t>UIE</a:t>
            </a:r>
          </a:p>
          <a:p>
            <a:r>
              <a:rPr lang="es-VE" dirty="0">
                <a:solidFill>
                  <a:schemeClr val="tx2"/>
                </a:solidFill>
              </a:rPr>
              <a:t>Unidad de Informacion y Estadística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E045A68-1616-4573-ABEE-F13715581A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1" y="1524370"/>
            <a:ext cx="4368800" cy="1472872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F73CDAC-317D-42DC-90F1-84F17B968F96}"/>
              </a:ext>
            </a:extLst>
          </p:cNvPr>
          <p:cNvSpPr/>
          <p:nvPr/>
        </p:nvSpPr>
        <p:spPr>
          <a:xfrm>
            <a:off x="6" y="10584319"/>
            <a:ext cx="10799757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800" dirty="0">
                <a:solidFill>
                  <a:srgbClr val="002060"/>
                </a:solidFill>
              </a:rPr>
              <a:t>Copyright ©. Todos los derechos reservados. Unidad de Información y Estadísticas de la Cámara de Comercio de Maracaibo. Está totalmente prohibida la reproducción, publicación y/o distribución total o parcial del contenido de este reporte.</a:t>
            </a:r>
          </a:p>
        </p:txBody>
      </p:sp>
    </p:spTree>
    <p:extLst>
      <p:ext uri="{BB962C8B-B14F-4D97-AF65-F5344CB8AC3E}">
        <p14:creationId xmlns:p14="http://schemas.microsoft.com/office/powerpoint/2010/main" val="28580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/>
          <p:cNvSpPr/>
          <p:nvPr/>
        </p:nvSpPr>
        <p:spPr>
          <a:xfrm>
            <a:off x="0" y="1703790"/>
            <a:ext cx="10799763" cy="72616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5400" b="1" dirty="0"/>
              <a:t>Ficha </a:t>
            </a:r>
            <a:r>
              <a:rPr lang="es-VE" sz="5400" b="1" dirty="0" smtClean="0"/>
              <a:t>Técnica</a:t>
            </a:r>
            <a:endParaRPr lang="es-VE" sz="5400" b="1" dirty="0"/>
          </a:p>
        </p:txBody>
      </p:sp>
      <p:sp>
        <p:nvSpPr>
          <p:cNvPr id="9" name="CuadroTexto 2"/>
          <p:cNvSpPr txBox="1"/>
          <p:nvPr/>
        </p:nvSpPr>
        <p:spPr>
          <a:xfrm>
            <a:off x="2469509" y="4419902"/>
            <a:ext cx="4441246" cy="21441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VE" sz="3200" b="1" dirty="0">
              <a:solidFill>
                <a:schemeClr val="tx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CE015C1-9C45-44E6-B7C0-F0EEB20CB18F}"/>
              </a:ext>
            </a:extLst>
          </p:cNvPr>
          <p:cNvSpPr txBox="1"/>
          <p:nvPr/>
        </p:nvSpPr>
        <p:spPr>
          <a:xfrm>
            <a:off x="7840157" y="21208"/>
            <a:ext cx="2959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400" dirty="0">
                <a:solidFill>
                  <a:schemeClr val="tx2"/>
                </a:solidFill>
              </a:rPr>
              <a:t>UIE</a:t>
            </a:r>
          </a:p>
          <a:p>
            <a:r>
              <a:rPr lang="es-VE" sz="1400" dirty="0">
                <a:solidFill>
                  <a:schemeClr val="tx2"/>
                </a:solidFill>
              </a:rPr>
              <a:t>Unidad de Informacion y Estadística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A62B35F-C60C-4D12-8006-02257E90F172}"/>
              </a:ext>
            </a:extLst>
          </p:cNvPr>
          <p:cNvSpPr txBox="1"/>
          <p:nvPr/>
        </p:nvSpPr>
        <p:spPr>
          <a:xfrm>
            <a:off x="412556" y="2670685"/>
            <a:ext cx="997464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es-VE" sz="2000" dirty="0"/>
              <a:t>El Costo de la Canasta Alimentaria de la Cámara de Comercio de Maracaibo (CCM</a:t>
            </a:r>
            <a:r>
              <a:rPr lang="es-VE" sz="2000" dirty="0" smtClean="0"/>
              <a:t>), </a:t>
            </a:r>
            <a:r>
              <a:rPr lang="es-VE" sz="2000" dirty="0"/>
              <a:t>es obtenido a través de la recopilación de los precios de 46 de los 50 productos de la Canasta Alimentaria Normativa establecida por el Instituto Nacional de </a:t>
            </a:r>
            <a:r>
              <a:rPr lang="es-VE" sz="2000" dirty="0" smtClean="0"/>
              <a:t>Estadísticas</a:t>
            </a:r>
            <a:r>
              <a:rPr lang="es-VE" sz="2000" dirty="0"/>
              <a:t>. (INE)</a:t>
            </a:r>
          </a:p>
          <a:p>
            <a:pPr indent="446088" algn="just"/>
            <a:r>
              <a:rPr lang="es-VE" sz="2000" dirty="0"/>
              <a:t>Las encuestas de precios se levantan en 10 establecimientos comerciales (supermercados formalmente constituidos) y 3 mercados populares ubicados en la ciudad de </a:t>
            </a:r>
            <a:r>
              <a:rPr lang="es-VE" sz="2000" dirty="0" smtClean="0"/>
              <a:t>Maracaibo; </a:t>
            </a:r>
            <a:r>
              <a:rPr lang="es-VE" sz="2000" dirty="0"/>
              <a:t>esto conforme a un muestreo espacial realizado para determinar la distribución geográfica de los mismos.</a:t>
            </a:r>
          </a:p>
          <a:p>
            <a:pPr indent="446088" algn="just"/>
            <a:endParaRPr lang="es-VE" sz="2000" dirty="0"/>
          </a:p>
          <a:p>
            <a:pPr lvl="0" indent="446088" algn="just"/>
            <a:r>
              <a:rPr lang="es-VE" sz="2000" dirty="0"/>
              <a:t>A su vez, los 46 precios del </a:t>
            </a:r>
            <a:r>
              <a:rPr lang="es-VE" sz="2000" dirty="0" smtClean="0"/>
              <a:t>período </a:t>
            </a:r>
            <a:r>
              <a:rPr lang="es-VE" sz="2000" dirty="0"/>
              <a:t>se organizan en función de los siguientes subgrupos: </a:t>
            </a:r>
          </a:p>
          <a:p>
            <a:pPr marL="712788" indent="-266700" algn="just">
              <a:buFont typeface="Arial" panose="020B0604020202020204" pitchFamily="34" charset="0"/>
              <a:buChar char="•"/>
            </a:pPr>
            <a:r>
              <a:rPr lang="es-VE" sz="2000" dirty="0"/>
              <a:t>Cereales y productos derivados.</a:t>
            </a:r>
          </a:p>
          <a:p>
            <a:pPr marL="712788" indent="-266700" algn="just">
              <a:buFont typeface="Arial" panose="020B0604020202020204" pitchFamily="34" charset="0"/>
              <a:buChar char="•"/>
            </a:pPr>
            <a:r>
              <a:rPr lang="es-VE" sz="2000" dirty="0" smtClean="0"/>
              <a:t>Carnes </a:t>
            </a:r>
            <a:r>
              <a:rPr lang="es-VE" sz="2000" dirty="0"/>
              <a:t>y sus preparados.</a:t>
            </a:r>
          </a:p>
          <a:p>
            <a:pPr marL="712788" lvl="0" indent="-266700" algn="just">
              <a:buFont typeface="Arial" panose="020B0604020202020204" pitchFamily="34" charset="0"/>
              <a:buChar char="•"/>
            </a:pPr>
            <a:r>
              <a:rPr lang="es-VE" sz="2000" dirty="0"/>
              <a:t>Pescados y mariscos.</a:t>
            </a:r>
          </a:p>
          <a:p>
            <a:pPr marL="712788" lvl="0" indent="-266700" algn="just">
              <a:buFont typeface="Arial" panose="020B0604020202020204" pitchFamily="34" charset="0"/>
              <a:buChar char="•"/>
            </a:pPr>
            <a:r>
              <a:rPr lang="es-VE" sz="2000" dirty="0"/>
              <a:t>Leche, quesos y huevos.</a:t>
            </a:r>
          </a:p>
          <a:p>
            <a:pPr marL="712788" lvl="0" indent="-266700" algn="just">
              <a:buFont typeface="Arial" panose="020B0604020202020204" pitchFamily="34" charset="0"/>
              <a:buChar char="•"/>
            </a:pPr>
            <a:r>
              <a:rPr lang="es-VE" sz="2000" dirty="0"/>
              <a:t>Grasa y aceites.</a:t>
            </a:r>
          </a:p>
          <a:p>
            <a:pPr marL="712788" lvl="0" indent="-266700" algn="just">
              <a:buFont typeface="Arial" panose="020B0604020202020204" pitchFamily="34" charset="0"/>
              <a:buChar char="•"/>
            </a:pPr>
            <a:r>
              <a:rPr lang="es-VE" sz="2000" dirty="0"/>
              <a:t>Frutas y Hortalizas.</a:t>
            </a:r>
          </a:p>
          <a:p>
            <a:pPr marL="712788" lvl="0" indent="-266700" algn="just">
              <a:buFont typeface="Arial" panose="020B0604020202020204" pitchFamily="34" charset="0"/>
              <a:buChar char="•"/>
            </a:pPr>
            <a:r>
              <a:rPr lang="es-VE" sz="2000" dirty="0"/>
              <a:t>Raíces, tubérculos y otros.</a:t>
            </a:r>
          </a:p>
          <a:p>
            <a:pPr marL="712788" lvl="0" indent="-266700" algn="just">
              <a:buFont typeface="Arial" panose="020B0604020202020204" pitchFamily="34" charset="0"/>
              <a:buChar char="•"/>
            </a:pPr>
            <a:r>
              <a:rPr lang="es-VE" sz="2000" dirty="0"/>
              <a:t>Semillas, oleaginosas y leguminosas.</a:t>
            </a:r>
          </a:p>
          <a:p>
            <a:pPr marL="712788" lvl="0" indent="-266700" algn="just">
              <a:buFont typeface="Arial" panose="020B0604020202020204" pitchFamily="34" charset="0"/>
              <a:buChar char="•"/>
            </a:pPr>
            <a:r>
              <a:rPr lang="es-VE" sz="2000" dirty="0"/>
              <a:t>Azúcar y similares.</a:t>
            </a:r>
          </a:p>
          <a:p>
            <a:pPr marL="712788" indent="-266700" algn="just">
              <a:buFont typeface="Arial" panose="020B0604020202020204" pitchFamily="34" charset="0"/>
              <a:buChar char="•"/>
            </a:pPr>
            <a:r>
              <a:rPr lang="es-VE" sz="2000" dirty="0"/>
              <a:t>Café, té y similares.</a:t>
            </a:r>
          </a:p>
          <a:p>
            <a:pPr marL="446088" algn="just"/>
            <a:endParaRPr lang="es-VE" sz="2000" dirty="0"/>
          </a:p>
          <a:p>
            <a:pPr indent="446088" algn="just"/>
            <a:r>
              <a:rPr lang="es-VE" sz="2000" dirty="0"/>
              <a:t>En función del concepto de CAN dado por el </a:t>
            </a:r>
            <a:r>
              <a:rPr lang="es-VE" sz="2000" dirty="0" smtClean="0"/>
              <a:t>INE </a:t>
            </a:r>
            <a:r>
              <a:rPr lang="es-VE" sz="2000" dirty="0"/>
              <a:t>haciendo especial hincapié en que la </a:t>
            </a:r>
            <a:r>
              <a:rPr lang="es-VE" sz="2000" dirty="0" smtClean="0"/>
              <a:t>misma, </a:t>
            </a:r>
            <a:r>
              <a:rPr lang="es-VE" sz="2000" dirty="0"/>
              <a:t>está destinada a la cobertura de las necesidades “nutricionales” promedio de un </a:t>
            </a:r>
            <a:r>
              <a:rPr lang="es-VE" sz="2000" dirty="0" smtClean="0"/>
              <a:t>venezolano. Se </a:t>
            </a:r>
            <a:r>
              <a:rPr lang="es-VE" sz="2000" dirty="0"/>
              <a:t>procede al cálculo del costo de consumo diario personal, </a:t>
            </a:r>
            <a:r>
              <a:rPr lang="es-VE" sz="2000" dirty="0" smtClean="0"/>
              <a:t>la cual </a:t>
            </a:r>
            <a:r>
              <a:rPr lang="es-VE" sz="2000" dirty="0"/>
              <a:t>a su vez, permite deducir el costo de consumo mensual </a:t>
            </a:r>
            <a:r>
              <a:rPr lang="es-VE" sz="2000" dirty="0" smtClean="0"/>
              <a:t>personal </a:t>
            </a:r>
            <a:r>
              <a:rPr lang="es-VE" sz="2000" dirty="0"/>
              <a:t>y por </a:t>
            </a:r>
            <a:r>
              <a:rPr lang="es-VE" sz="2000" dirty="0" smtClean="0"/>
              <a:t>ende, </a:t>
            </a:r>
            <a:r>
              <a:rPr lang="es-VE" sz="2000" dirty="0"/>
              <a:t>el familiar (</a:t>
            </a:r>
            <a:r>
              <a:rPr lang="es-VE" sz="2000" dirty="0" smtClean="0"/>
              <a:t>5 personas</a:t>
            </a:r>
            <a:r>
              <a:rPr lang="es-VE" sz="2000" dirty="0"/>
              <a:t>).</a:t>
            </a:r>
          </a:p>
          <a:p>
            <a:pPr indent="446088" algn="just"/>
            <a:endParaRPr lang="es-VE" sz="20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F73CDAC-317D-42DC-90F1-84F17B968F96}"/>
              </a:ext>
            </a:extLst>
          </p:cNvPr>
          <p:cNvSpPr/>
          <p:nvPr/>
        </p:nvSpPr>
        <p:spPr>
          <a:xfrm>
            <a:off x="6" y="10584319"/>
            <a:ext cx="10799757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800" dirty="0">
                <a:solidFill>
                  <a:srgbClr val="002060"/>
                </a:solidFill>
              </a:rPr>
              <a:t>Copyright ©. Todos los derechos reservados. Unidad de Información y Estadísticas de la Cámara de Comercio de Maracaibo. Está totalmente prohibida la reproducción, publicación y/o distribución total o parcial del contenido de este reporte.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E045A68-1616-4573-ABEE-F13715581A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2" y="182004"/>
            <a:ext cx="3047371" cy="90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D1A6CA-2430-49F7-ACA2-81DAAF7265AC}"/>
              </a:ext>
            </a:extLst>
          </p:cNvPr>
          <p:cNvSpPr txBox="1"/>
          <p:nvPr/>
        </p:nvSpPr>
        <p:spPr>
          <a:xfrm>
            <a:off x="-6" y="4070120"/>
            <a:ext cx="107997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Bs. 22.881.067</a:t>
            </a:r>
            <a:endParaRPr lang="es-VE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-7" y="1711187"/>
            <a:ext cx="10799763" cy="11231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4000" b="1" dirty="0"/>
              <a:t>Costo de la Canasta Alimentaria </a:t>
            </a:r>
            <a:r>
              <a:rPr lang="es-VE" sz="4000" b="1" dirty="0" smtClean="0"/>
              <a:t>CCM para Maracaibo ene </a:t>
            </a:r>
            <a:r>
              <a:rPr lang="es-VE" sz="4000" b="1" dirty="0" smtClean="0">
                <a:solidFill>
                  <a:schemeClr val="bg1"/>
                </a:solidFill>
              </a:rPr>
              <a:t>– 2020</a:t>
            </a:r>
            <a:endParaRPr lang="es-VE" sz="40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CE9C865-4A30-4405-A0AA-EA2114C44566}"/>
              </a:ext>
            </a:extLst>
          </p:cNvPr>
          <p:cNvSpPr txBox="1"/>
          <p:nvPr/>
        </p:nvSpPr>
        <p:spPr>
          <a:xfrm>
            <a:off x="0" y="7922402"/>
            <a:ext cx="10799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8000" b="1" dirty="0" smtClean="0"/>
              <a:t>Bs. 8.006.480</a:t>
            </a:r>
            <a:endParaRPr lang="es-VE" sz="8000" b="1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90E3FD-A64D-4572-8417-3C2E1AFE8955}"/>
              </a:ext>
            </a:extLst>
          </p:cNvPr>
          <p:cNvSpPr/>
          <p:nvPr/>
        </p:nvSpPr>
        <p:spPr>
          <a:xfrm>
            <a:off x="-6" y="6272824"/>
            <a:ext cx="10799763" cy="9081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4000" b="1" dirty="0"/>
              <a:t>Aumento </a:t>
            </a:r>
            <a:r>
              <a:rPr lang="es-VE" sz="4000" b="1" dirty="0" smtClean="0"/>
              <a:t>absoluto </a:t>
            </a:r>
            <a:r>
              <a:rPr lang="es-VE" sz="4000" b="1" dirty="0"/>
              <a:t>r</a:t>
            </a:r>
            <a:r>
              <a:rPr lang="es-VE" sz="4000" b="1" dirty="0" smtClean="0"/>
              <a:t>especto </a:t>
            </a:r>
            <a:r>
              <a:rPr lang="es-VE" sz="4000" b="1" dirty="0"/>
              <a:t>a </a:t>
            </a:r>
            <a:r>
              <a:rPr lang="es-VE" sz="4000" b="1" dirty="0" smtClean="0"/>
              <a:t>dic </a:t>
            </a:r>
            <a:r>
              <a:rPr lang="es-VE" sz="4000" b="1" dirty="0" smtClean="0">
                <a:solidFill>
                  <a:schemeClr val="bg1"/>
                </a:solidFill>
              </a:rPr>
              <a:t>– 2019</a:t>
            </a:r>
            <a:endParaRPr lang="es-VE" sz="40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76" y="4172812"/>
            <a:ext cx="1036584" cy="96876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3224" y="8134847"/>
            <a:ext cx="1001743" cy="1110994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2F73CDAC-317D-42DC-90F1-84F17B968F96}"/>
              </a:ext>
            </a:extLst>
          </p:cNvPr>
          <p:cNvSpPr/>
          <p:nvPr/>
        </p:nvSpPr>
        <p:spPr>
          <a:xfrm>
            <a:off x="6" y="10584319"/>
            <a:ext cx="10799757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800" dirty="0">
                <a:solidFill>
                  <a:srgbClr val="002060"/>
                </a:solidFill>
              </a:rPr>
              <a:t>Copyright ©. Todos los derechos reservados. Unidad de Información y Estadísticas de la Cámara de Comercio de Maracaibo. Está totalmente prohibida la reproducción, publicación y/o distribución total o parcial del contenido de este reporte.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2E045A68-1616-4573-ABEE-F13715581A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2" y="182004"/>
            <a:ext cx="3047371" cy="90449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1CE015C1-9C45-44E6-B7C0-F0EEB20CB18F}"/>
              </a:ext>
            </a:extLst>
          </p:cNvPr>
          <p:cNvSpPr txBox="1"/>
          <p:nvPr/>
        </p:nvSpPr>
        <p:spPr>
          <a:xfrm>
            <a:off x="7840154" y="72254"/>
            <a:ext cx="2959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400" dirty="0">
                <a:solidFill>
                  <a:schemeClr val="tx2"/>
                </a:solidFill>
              </a:rPr>
              <a:t>UIE</a:t>
            </a:r>
          </a:p>
          <a:p>
            <a:r>
              <a:rPr lang="es-VE" sz="1400" dirty="0">
                <a:solidFill>
                  <a:schemeClr val="tx2"/>
                </a:solidFill>
              </a:rPr>
              <a:t>Unidad de Informacion y Estadística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060115" y="1310444"/>
            <a:ext cx="386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/>
              <a:t>31/01/2020</a:t>
            </a:r>
            <a:endParaRPr lang="es-VE" sz="2400" b="1" dirty="0"/>
          </a:p>
        </p:txBody>
      </p:sp>
    </p:spTree>
    <p:extLst>
      <p:ext uri="{BB962C8B-B14F-4D97-AF65-F5344CB8AC3E}">
        <p14:creationId xmlns:p14="http://schemas.microsoft.com/office/powerpoint/2010/main" val="16423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D1A6CA-2430-49F7-ACA2-81DAAF7265AC}"/>
              </a:ext>
            </a:extLst>
          </p:cNvPr>
          <p:cNvSpPr txBox="1"/>
          <p:nvPr/>
        </p:nvSpPr>
        <p:spPr>
          <a:xfrm>
            <a:off x="7" y="4555977"/>
            <a:ext cx="10799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$ 309</a:t>
            </a:r>
            <a:endParaRPr lang="es-VE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6" y="1683411"/>
            <a:ext cx="10799763" cy="11231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4000" b="1" dirty="0"/>
              <a:t>Costo de la Canasta </a:t>
            </a:r>
            <a:r>
              <a:rPr lang="es-VE" sz="4000" b="1" dirty="0" smtClean="0"/>
              <a:t>Alimentaria CCM </a:t>
            </a:r>
            <a:r>
              <a:rPr lang="es-VE" sz="4000" b="1" dirty="0"/>
              <a:t>para </a:t>
            </a:r>
            <a:r>
              <a:rPr lang="es-VE" sz="4000" b="1" dirty="0" smtClean="0"/>
              <a:t>Maracaibo en dólares  ene </a:t>
            </a:r>
            <a:r>
              <a:rPr lang="es-VE" sz="4000" b="1" dirty="0">
                <a:solidFill>
                  <a:schemeClr val="bg1"/>
                </a:solidFill>
              </a:rPr>
              <a:t>– </a:t>
            </a:r>
            <a:r>
              <a:rPr lang="es-VE" sz="4000" b="1" dirty="0" smtClean="0">
                <a:solidFill>
                  <a:schemeClr val="bg1"/>
                </a:solidFill>
              </a:rPr>
              <a:t>2020</a:t>
            </a:r>
            <a:endParaRPr lang="es-VE" sz="4000" b="1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F73CDAC-317D-42DC-90F1-84F17B968F96}"/>
              </a:ext>
            </a:extLst>
          </p:cNvPr>
          <p:cNvSpPr/>
          <p:nvPr/>
        </p:nvSpPr>
        <p:spPr>
          <a:xfrm>
            <a:off x="6" y="10584319"/>
            <a:ext cx="10799757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800" dirty="0">
                <a:solidFill>
                  <a:srgbClr val="002060"/>
                </a:solidFill>
              </a:rPr>
              <a:t>Copyright ©. Todos los derechos reservados. Unidad de Información y Estadísticas de la Cámara de Comercio de Maracaibo. Está totalmente prohibida la reproducción, publicación y/o distribución total o parcial del contenido de este reporte.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2E045A68-1616-4573-ABEE-F13715581A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2" y="182004"/>
            <a:ext cx="3047371" cy="90449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1CE015C1-9C45-44E6-B7C0-F0EEB20CB18F}"/>
              </a:ext>
            </a:extLst>
          </p:cNvPr>
          <p:cNvSpPr txBox="1"/>
          <p:nvPr/>
        </p:nvSpPr>
        <p:spPr>
          <a:xfrm>
            <a:off x="7840154" y="72254"/>
            <a:ext cx="2959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400" dirty="0">
                <a:solidFill>
                  <a:schemeClr val="tx2"/>
                </a:solidFill>
              </a:rPr>
              <a:t>UIE</a:t>
            </a:r>
          </a:p>
          <a:p>
            <a:r>
              <a:rPr lang="es-VE" sz="1400" dirty="0">
                <a:solidFill>
                  <a:schemeClr val="tx2"/>
                </a:solidFill>
              </a:rPr>
              <a:t>Unidad de Informacion y Estadística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75" y="4617638"/>
            <a:ext cx="1300744" cy="1200116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3" y="7484202"/>
            <a:ext cx="1079975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3600" b="1" dirty="0" smtClean="0">
                <a:solidFill>
                  <a:schemeClr val="bg1"/>
                </a:solidFill>
              </a:rPr>
              <a:t>Calculo realizado al tipo de cambio oficial</a:t>
            </a:r>
            <a:r>
              <a:rPr lang="es-VE" sz="3600" b="1" dirty="0">
                <a:solidFill>
                  <a:schemeClr val="bg1"/>
                </a:solidFill>
              </a:rPr>
              <a:t> </a:t>
            </a:r>
            <a:r>
              <a:rPr lang="es-VE" sz="3600" b="1" dirty="0" smtClean="0">
                <a:solidFill>
                  <a:schemeClr val="bg1"/>
                </a:solidFill>
              </a:rPr>
              <a:t>del BCV correspondiente al 31/01/20 de Bs. 74.026,61 x $ </a:t>
            </a:r>
            <a:endParaRPr lang="es-VE" sz="3600" b="1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060115" y="1310444"/>
            <a:ext cx="386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/>
              <a:t>31/01/2020</a:t>
            </a:r>
            <a:endParaRPr lang="es-VE" sz="2400" b="1" dirty="0"/>
          </a:p>
        </p:txBody>
      </p:sp>
    </p:spTree>
    <p:extLst>
      <p:ext uri="{BB962C8B-B14F-4D97-AF65-F5344CB8AC3E}">
        <p14:creationId xmlns:p14="http://schemas.microsoft.com/office/powerpoint/2010/main" val="19250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1712612"/>
            <a:ext cx="10799763" cy="7159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4000" b="1" dirty="0"/>
              <a:t>Salario </a:t>
            </a:r>
            <a:r>
              <a:rPr lang="es-VE" sz="4000" b="1" dirty="0" smtClean="0"/>
              <a:t>integral ene </a:t>
            </a:r>
            <a:r>
              <a:rPr lang="es-VE" sz="4000" b="1" dirty="0">
                <a:solidFill>
                  <a:schemeClr val="bg1"/>
                </a:solidFill>
              </a:rPr>
              <a:t>– </a:t>
            </a:r>
            <a:r>
              <a:rPr lang="es-VE" sz="4000" b="1" dirty="0" smtClean="0">
                <a:solidFill>
                  <a:schemeClr val="bg1"/>
                </a:solidFill>
              </a:rPr>
              <a:t>2020</a:t>
            </a:r>
            <a:endParaRPr lang="es-VE" sz="4000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FD1A6CA-2430-49F7-ACA2-81DAAF7265AC}"/>
              </a:ext>
            </a:extLst>
          </p:cNvPr>
          <p:cNvSpPr txBox="1"/>
          <p:nvPr/>
        </p:nvSpPr>
        <p:spPr>
          <a:xfrm>
            <a:off x="-34" y="3069173"/>
            <a:ext cx="10799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8800" b="1" dirty="0" smtClean="0"/>
              <a:t>   Bs. 450.000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3351B5-2F17-4AED-AB93-EE5897DBB555}"/>
              </a:ext>
            </a:extLst>
          </p:cNvPr>
          <p:cNvSpPr txBox="1"/>
          <p:nvPr/>
        </p:nvSpPr>
        <p:spPr>
          <a:xfrm>
            <a:off x="0" y="8347992"/>
            <a:ext cx="10799763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VE" sz="3600" b="1" dirty="0" smtClean="0"/>
              <a:t>Salarios integrales para adquirir la Canasta Alimentaria CCM. El ingreso mínimo mensual solo representa el 2% del total del costo de la Canasta.</a:t>
            </a:r>
          </a:p>
          <a:p>
            <a:pPr algn="ctr"/>
            <a:endParaRPr lang="es-VE" sz="3600" b="1" dirty="0" smtClean="0"/>
          </a:p>
        </p:txBody>
      </p:sp>
      <p:sp>
        <p:nvSpPr>
          <p:cNvPr id="23" name="Rectángulo 22"/>
          <p:cNvSpPr/>
          <p:nvPr/>
        </p:nvSpPr>
        <p:spPr>
          <a:xfrm>
            <a:off x="-34" y="6915311"/>
            <a:ext cx="107997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8800" b="1" dirty="0" smtClean="0"/>
              <a:t>50,8</a:t>
            </a:r>
            <a:endParaRPr lang="es-VE" sz="8800" b="1" dirty="0"/>
          </a:p>
        </p:txBody>
      </p:sp>
      <p:sp>
        <p:nvSpPr>
          <p:cNvPr id="25" name="Rectángulo 24"/>
          <p:cNvSpPr/>
          <p:nvPr/>
        </p:nvSpPr>
        <p:spPr>
          <a:xfrm>
            <a:off x="-34" y="5419309"/>
            <a:ext cx="10799763" cy="7796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4000" b="1" dirty="0" smtClean="0"/>
              <a:t>Una familia requeriría de:</a:t>
            </a:r>
            <a:endParaRPr lang="es-VE" sz="40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961" r="89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93" y="2974152"/>
            <a:ext cx="1362880" cy="131468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303051" y="3438505"/>
            <a:ext cx="6639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Bs</a:t>
            </a:r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71" y="6688421"/>
            <a:ext cx="1206709" cy="1399370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2F73CDAC-317D-42DC-90F1-84F17B968F96}"/>
              </a:ext>
            </a:extLst>
          </p:cNvPr>
          <p:cNvSpPr/>
          <p:nvPr/>
        </p:nvSpPr>
        <p:spPr>
          <a:xfrm>
            <a:off x="6" y="10584319"/>
            <a:ext cx="10799757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800" dirty="0">
                <a:solidFill>
                  <a:srgbClr val="002060"/>
                </a:solidFill>
              </a:rPr>
              <a:t>Copyright ©. Todos los derechos reservados. Unidad de Información y Estadísticas de la Cámara de Comercio de Maracaibo. Está totalmente prohibida la reproducción, publicación y/o distribución total o parcial del contenido de este reporte.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2E045A68-1616-4573-ABEE-F13715581A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2" y="182004"/>
            <a:ext cx="3047371" cy="90449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1CE015C1-9C45-44E6-B7C0-F0EEB20CB18F}"/>
              </a:ext>
            </a:extLst>
          </p:cNvPr>
          <p:cNvSpPr txBox="1"/>
          <p:nvPr/>
        </p:nvSpPr>
        <p:spPr>
          <a:xfrm>
            <a:off x="7840154" y="72254"/>
            <a:ext cx="2959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400" dirty="0">
                <a:solidFill>
                  <a:schemeClr val="tx2"/>
                </a:solidFill>
              </a:rPr>
              <a:t>UIE</a:t>
            </a:r>
          </a:p>
          <a:p>
            <a:r>
              <a:rPr lang="es-VE" sz="1400" dirty="0">
                <a:solidFill>
                  <a:schemeClr val="tx2"/>
                </a:solidFill>
              </a:rPr>
              <a:t>Unidad de Informacion y Estadística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060115" y="1310444"/>
            <a:ext cx="386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/>
              <a:t>31/01/2020</a:t>
            </a:r>
            <a:endParaRPr lang="es-VE" sz="2400" b="1" dirty="0"/>
          </a:p>
        </p:txBody>
      </p:sp>
    </p:spTree>
    <p:extLst>
      <p:ext uri="{BB962C8B-B14F-4D97-AF65-F5344CB8AC3E}">
        <p14:creationId xmlns:p14="http://schemas.microsoft.com/office/powerpoint/2010/main" val="8216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D1A6CA-2430-49F7-ACA2-81DAAF7265AC}"/>
              </a:ext>
            </a:extLst>
          </p:cNvPr>
          <p:cNvSpPr txBox="1"/>
          <p:nvPr/>
        </p:nvSpPr>
        <p:spPr>
          <a:xfrm>
            <a:off x="-11" y="5110802"/>
            <a:ext cx="107997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53,82%</a:t>
            </a:r>
            <a:endParaRPr lang="es-VE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0" y="1706880"/>
            <a:ext cx="10799763" cy="141696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sz="4000" b="1" dirty="0" smtClean="0"/>
          </a:p>
          <a:p>
            <a:pPr algn="ctr"/>
            <a:r>
              <a:rPr lang="es-VE" sz="4000" b="1" dirty="0" smtClean="0"/>
              <a:t>Variación porcentual del Costo de la Canasta Alimentaria CCM</a:t>
            </a:r>
            <a:r>
              <a:rPr lang="es-VE" sz="4000" b="1" dirty="0"/>
              <a:t> </a:t>
            </a:r>
            <a:r>
              <a:rPr lang="es-VE" sz="4000" b="1" dirty="0" smtClean="0"/>
              <a:t>respecto a dic –  2019</a:t>
            </a:r>
          </a:p>
          <a:p>
            <a:pPr algn="ctr"/>
            <a:endParaRPr lang="es-VE" sz="4000" b="1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C6F2A7F-B1D8-401B-B781-99105450B9A5}"/>
              </a:ext>
            </a:extLst>
          </p:cNvPr>
          <p:cNvSpPr/>
          <p:nvPr/>
        </p:nvSpPr>
        <p:spPr>
          <a:xfrm>
            <a:off x="0" y="7764586"/>
            <a:ext cx="10799763" cy="80624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4000" b="1" dirty="0"/>
              <a:t>Inflación de Alimentos </a:t>
            </a:r>
            <a:r>
              <a:rPr lang="es-VE" sz="4000" b="1" dirty="0" smtClean="0"/>
              <a:t>ene </a:t>
            </a:r>
            <a:r>
              <a:rPr lang="es-VE" sz="4000" b="1" dirty="0">
                <a:solidFill>
                  <a:schemeClr val="bg1"/>
                </a:solidFill>
              </a:rPr>
              <a:t>– </a:t>
            </a:r>
            <a:r>
              <a:rPr lang="es-VE" sz="4000" b="1" dirty="0" smtClean="0">
                <a:solidFill>
                  <a:schemeClr val="bg1"/>
                </a:solidFill>
              </a:rPr>
              <a:t>2020</a:t>
            </a:r>
            <a:endParaRPr lang="es-VE" sz="40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5" y="5247930"/>
            <a:ext cx="1269042" cy="117229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F73CDAC-317D-42DC-90F1-84F17B968F96}"/>
              </a:ext>
            </a:extLst>
          </p:cNvPr>
          <p:cNvSpPr/>
          <p:nvPr/>
        </p:nvSpPr>
        <p:spPr>
          <a:xfrm>
            <a:off x="6" y="10584319"/>
            <a:ext cx="10799757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800" dirty="0">
                <a:solidFill>
                  <a:srgbClr val="002060"/>
                </a:solidFill>
              </a:rPr>
              <a:t>Copyright ©. Todos los derechos reservados. Unidad de Información y Estadísticas de la Cámara de Comercio de Maracaibo. Está totalmente prohibida la reproducción, publicación y/o distribución total o parcial del contenido de este reporte.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2E045A68-1616-4573-ABEE-F13715581A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2" y="182004"/>
            <a:ext cx="3047371" cy="904495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1CE015C1-9C45-44E6-B7C0-F0EEB20CB18F}"/>
              </a:ext>
            </a:extLst>
          </p:cNvPr>
          <p:cNvSpPr txBox="1"/>
          <p:nvPr/>
        </p:nvSpPr>
        <p:spPr>
          <a:xfrm>
            <a:off x="7840154" y="72254"/>
            <a:ext cx="2959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400" dirty="0">
                <a:solidFill>
                  <a:schemeClr val="tx2"/>
                </a:solidFill>
              </a:rPr>
              <a:t>UIE</a:t>
            </a:r>
          </a:p>
          <a:p>
            <a:r>
              <a:rPr lang="es-VE" sz="1400" dirty="0">
                <a:solidFill>
                  <a:schemeClr val="tx2"/>
                </a:solidFill>
              </a:rPr>
              <a:t>Unidad de Informacion y Estadística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060115" y="1310444"/>
            <a:ext cx="386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/>
              <a:t>31/01/2020</a:t>
            </a:r>
            <a:endParaRPr lang="es-VE" sz="2400" b="1" dirty="0"/>
          </a:p>
        </p:txBody>
      </p:sp>
    </p:spTree>
    <p:extLst>
      <p:ext uri="{BB962C8B-B14F-4D97-AF65-F5344CB8AC3E}">
        <p14:creationId xmlns:p14="http://schemas.microsoft.com/office/powerpoint/2010/main" val="36197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C6F2A7F-B1D8-401B-B781-99105450B9A5}"/>
              </a:ext>
            </a:extLst>
          </p:cNvPr>
          <p:cNvSpPr/>
          <p:nvPr/>
        </p:nvSpPr>
        <p:spPr>
          <a:xfrm>
            <a:off x="0" y="1701769"/>
            <a:ext cx="10799763" cy="745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sz="4000" b="1" dirty="0" smtClean="0">
              <a:solidFill>
                <a:schemeClr val="bg1"/>
              </a:solidFill>
            </a:endParaRPr>
          </a:p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Inflación </a:t>
            </a:r>
            <a:r>
              <a:rPr lang="es-VE" sz="4000" b="1" dirty="0">
                <a:solidFill>
                  <a:schemeClr val="bg1"/>
                </a:solidFill>
              </a:rPr>
              <a:t>Anualizada </a:t>
            </a:r>
            <a:r>
              <a:rPr lang="es-VE" sz="4000" b="1" dirty="0" smtClean="0">
                <a:solidFill>
                  <a:schemeClr val="bg1"/>
                </a:solidFill>
              </a:rPr>
              <a:t>ene 2019 </a:t>
            </a:r>
            <a:r>
              <a:rPr lang="es-VE" sz="4000" b="1" dirty="0">
                <a:solidFill>
                  <a:schemeClr val="bg1"/>
                </a:solidFill>
              </a:rPr>
              <a:t>– </a:t>
            </a:r>
            <a:r>
              <a:rPr lang="es-VE" sz="4000" b="1" dirty="0" smtClean="0">
                <a:solidFill>
                  <a:schemeClr val="bg1"/>
                </a:solidFill>
              </a:rPr>
              <a:t>ene 2020</a:t>
            </a:r>
            <a:endParaRPr lang="es-VE" sz="4000" b="1" dirty="0">
              <a:solidFill>
                <a:schemeClr val="bg1"/>
              </a:solidFill>
            </a:endParaRPr>
          </a:p>
          <a:p>
            <a:pPr algn="ctr"/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FD1A6CA-2430-49F7-ACA2-81DAAF7265AC}"/>
              </a:ext>
            </a:extLst>
          </p:cNvPr>
          <p:cNvSpPr txBox="1"/>
          <p:nvPr/>
        </p:nvSpPr>
        <p:spPr>
          <a:xfrm>
            <a:off x="0" y="4563307"/>
            <a:ext cx="10799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b="1" dirty="0" smtClean="0"/>
              <a:t>6.500,87%</a:t>
            </a:r>
            <a:endParaRPr lang="es-ES" sz="8000" b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960" y="4645283"/>
            <a:ext cx="1060936" cy="1118845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2F73CDAC-317D-42DC-90F1-84F17B968F96}"/>
              </a:ext>
            </a:extLst>
          </p:cNvPr>
          <p:cNvSpPr/>
          <p:nvPr/>
        </p:nvSpPr>
        <p:spPr>
          <a:xfrm>
            <a:off x="6" y="10584319"/>
            <a:ext cx="10799757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800" dirty="0">
                <a:solidFill>
                  <a:srgbClr val="002060"/>
                </a:solidFill>
              </a:rPr>
              <a:t>Copyright ©. Todos los derechos reservados. Unidad de Información y Estadísticas de la Cámara de Comercio de Maracaibo. Está totalmente prohibida la reproducción, publicación y/o distribución total o parcial del contenido de este reporte.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2E045A68-1616-4573-ABEE-F13715581A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2" y="182004"/>
            <a:ext cx="3047371" cy="90449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1CE015C1-9C45-44E6-B7C0-F0EEB20CB18F}"/>
              </a:ext>
            </a:extLst>
          </p:cNvPr>
          <p:cNvSpPr txBox="1"/>
          <p:nvPr/>
        </p:nvSpPr>
        <p:spPr>
          <a:xfrm>
            <a:off x="7840154" y="72254"/>
            <a:ext cx="2959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400" dirty="0">
                <a:solidFill>
                  <a:schemeClr val="tx2"/>
                </a:solidFill>
              </a:rPr>
              <a:t>UIE</a:t>
            </a:r>
          </a:p>
          <a:p>
            <a:r>
              <a:rPr lang="es-VE" sz="1400" dirty="0">
                <a:solidFill>
                  <a:schemeClr val="tx2"/>
                </a:solidFill>
              </a:rPr>
              <a:t>Unidad de Informacion y Estadística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060115" y="1310444"/>
            <a:ext cx="386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/>
              <a:t>31/01/2020</a:t>
            </a:r>
            <a:endParaRPr lang="es-VE" sz="2400" b="1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C6F2A7F-B1D8-401B-B781-99105450B9A5}"/>
              </a:ext>
            </a:extLst>
          </p:cNvPr>
          <p:cNvSpPr/>
          <p:nvPr/>
        </p:nvSpPr>
        <p:spPr>
          <a:xfrm>
            <a:off x="0" y="7764586"/>
            <a:ext cx="10799763" cy="80624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4000" b="1" dirty="0" smtClean="0"/>
              <a:t>Canasta Alimentaria para Maracaibo</a:t>
            </a:r>
            <a:endParaRPr lang="es-VE" sz="4000" b="1" dirty="0"/>
          </a:p>
        </p:txBody>
      </p:sp>
    </p:spTree>
    <p:extLst>
      <p:ext uri="{BB962C8B-B14F-4D97-AF65-F5344CB8AC3E}">
        <p14:creationId xmlns:p14="http://schemas.microsoft.com/office/powerpoint/2010/main" val="22669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/>
          <p:cNvSpPr/>
          <p:nvPr/>
        </p:nvSpPr>
        <p:spPr>
          <a:xfrm>
            <a:off x="-7" y="1712567"/>
            <a:ext cx="10799763" cy="121365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3600" b="1" dirty="0" smtClean="0"/>
              <a:t>Variación </a:t>
            </a:r>
            <a:r>
              <a:rPr lang="es-VE" sz="3600" b="1" dirty="0"/>
              <a:t>p</a:t>
            </a:r>
            <a:r>
              <a:rPr lang="es-VE" sz="3600" b="1" dirty="0" smtClean="0"/>
              <a:t>orcentual </a:t>
            </a:r>
            <a:r>
              <a:rPr lang="es-VE" sz="3600" b="1" dirty="0"/>
              <a:t>del Costo de la Canasta Alimentaria CCM para </a:t>
            </a:r>
            <a:r>
              <a:rPr lang="es-VE" sz="3600" b="1" dirty="0" smtClean="0"/>
              <a:t>Maracaibo por </a:t>
            </a:r>
            <a:r>
              <a:rPr lang="es-VE" sz="3600" b="1" dirty="0"/>
              <a:t>r</a:t>
            </a:r>
            <a:r>
              <a:rPr lang="es-VE" sz="3600" b="1" dirty="0" smtClean="0"/>
              <a:t>ubros </a:t>
            </a:r>
            <a:r>
              <a:rPr lang="es-VE" sz="3600" b="1" dirty="0" smtClean="0">
                <a:solidFill>
                  <a:schemeClr val="bg1"/>
                </a:solidFill>
              </a:rPr>
              <a:t>ene – 2020</a:t>
            </a:r>
            <a:endParaRPr lang="es-VE" sz="36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900634"/>
              </p:ext>
            </p:extLst>
          </p:nvPr>
        </p:nvGraphicFramePr>
        <p:xfrm>
          <a:off x="6" y="3005006"/>
          <a:ext cx="10799757" cy="7579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8146">
                  <a:extLst>
                    <a:ext uri="{9D8B030D-6E8A-4147-A177-3AD203B41FA5}">
                      <a16:colId xmlns:a16="http://schemas.microsoft.com/office/drawing/2014/main" val="3342576909"/>
                    </a:ext>
                  </a:extLst>
                </a:gridCol>
                <a:gridCol w="3711611">
                  <a:extLst>
                    <a:ext uri="{9D8B030D-6E8A-4147-A177-3AD203B41FA5}">
                      <a16:colId xmlns:a16="http://schemas.microsoft.com/office/drawing/2014/main" val="2782545323"/>
                    </a:ext>
                  </a:extLst>
                </a:gridCol>
              </a:tblGrid>
              <a:tr h="749612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CEREALES Y DERIVADOS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51,32%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794385"/>
                  </a:ext>
                </a:extLst>
              </a:tr>
              <a:tr h="749612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CARNES Y SUS PREPARADOS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78,78%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847837"/>
                  </a:ext>
                </a:extLst>
              </a:tr>
              <a:tr h="749612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PESCADOS Y MARISCOS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94,15%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607651"/>
                  </a:ext>
                </a:extLst>
              </a:tr>
              <a:tr h="749612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LECHE, QUESOS Y HUEVOS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54,03%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63393"/>
                  </a:ext>
                </a:extLst>
              </a:tr>
              <a:tr h="749612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GRASAS Y ACEITES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58,34%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054734"/>
                  </a:ext>
                </a:extLst>
              </a:tr>
              <a:tr h="749612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FRUTAS Y HORTALIZAS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26,33%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356738"/>
                  </a:ext>
                </a:extLst>
              </a:tr>
              <a:tr h="749612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RAÍCES</a:t>
                      </a:r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es-VE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TUBÉRCULOS </a:t>
                      </a:r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 OTROS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29,53%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180028"/>
                  </a:ext>
                </a:extLst>
              </a:tr>
              <a:tr h="832804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SEMILLAS, OLEAGINOSAS Y LEGUMINOSAS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69,83%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507108"/>
                  </a:ext>
                </a:extLst>
              </a:tr>
              <a:tr h="749612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AZÚCAR </a:t>
                      </a:r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 SIMILARES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33,56%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524146"/>
                  </a:ext>
                </a:extLst>
              </a:tr>
              <a:tr h="749612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CAFÉ, </a:t>
                      </a:r>
                      <a:r>
                        <a:rPr lang="es-VE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TÉ </a:t>
                      </a:r>
                      <a:r>
                        <a:rPr lang="es-VE" sz="24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 SIMILARES</a:t>
                      </a:r>
                      <a:endParaRPr lang="es-VE" sz="24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56,19%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492491"/>
                  </a:ext>
                </a:extLst>
              </a:tr>
            </a:tbl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2F73CDAC-317D-42DC-90F1-84F17B968F96}"/>
              </a:ext>
            </a:extLst>
          </p:cNvPr>
          <p:cNvSpPr/>
          <p:nvPr/>
        </p:nvSpPr>
        <p:spPr>
          <a:xfrm>
            <a:off x="6" y="10584319"/>
            <a:ext cx="10799757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800" dirty="0">
                <a:solidFill>
                  <a:srgbClr val="002060"/>
                </a:solidFill>
              </a:rPr>
              <a:t>Copyright ©. Todos los derechos reservados. Unidad de Información y Estadísticas de la Cámara de Comercio de Maracaibo. Está totalmente prohibida la reproducción, publicación y/o distribución total o parcial del contenido de este reporte.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E045A68-1616-4573-ABEE-F13715581A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2" y="182004"/>
            <a:ext cx="3047371" cy="90449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CE015C1-9C45-44E6-B7C0-F0EEB20CB18F}"/>
              </a:ext>
            </a:extLst>
          </p:cNvPr>
          <p:cNvSpPr txBox="1"/>
          <p:nvPr/>
        </p:nvSpPr>
        <p:spPr>
          <a:xfrm>
            <a:off x="7840154" y="72254"/>
            <a:ext cx="2959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400" dirty="0">
                <a:solidFill>
                  <a:schemeClr val="tx2"/>
                </a:solidFill>
              </a:rPr>
              <a:t>UIE</a:t>
            </a:r>
          </a:p>
          <a:p>
            <a:r>
              <a:rPr lang="es-VE" sz="1400" dirty="0">
                <a:solidFill>
                  <a:schemeClr val="tx2"/>
                </a:solidFill>
              </a:rPr>
              <a:t>Unidad de Informacion y Estadística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060115" y="1310444"/>
            <a:ext cx="386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/>
              <a:t>31/01/2020</a:t>
            </a:r>
            <a:endParaRPr lang="es-VE" sz="2400" b="1" dirty="0"/>
          </a:p>
        </p:txBody>
      </p:sp>
    </p:spTree>
    <p:extLst>
      <p:ext uri="{BB962C8B-B14F-4D97-AF65-F5344CB8AC3E}">
        <p14:creationId xmlns:p14="http://schemas.microsoft.com/office/powerpoint/2010/main" val="21566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7125B22-9010-45A0-819A-FDDE77C4CE14}"/>
              </a:ext>
            </a:extLst>
          </p:cNvPr>
          <p:cNvSpPr txBox="1"/>
          <p:nvPr/>
        </p:nvSpPr>
        <p:spPr>
          <a:xfrm>
            <a:off x="0" y="1731332"/>
            <a:ext cx="10799763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3600" b="1" dirty="0">
                <a:solidFill>
                  <a:schemeClr val="bg1"/>
                </a:solidFill>
              </a:rPr>
              <a:t>C</a:t>
            </a:r>
            <a:r>
              <a:rPr lang="es-VE" sz="3600" b="1" dirty="0" smtClean="0">
                <a:solidFill>
                  <a:schemeClr val="bg1"/>
                </a:solidFill>
              </a:rPr>
              <a:t>osto de la Canasta Alimentaria </a:t>
            </a:r>
            <a:r>
              <a:rPr lang="es-VE" sz="3600" b="1" dirty="0">
                <a:solidFill>
                  <a:schemeClr val="bg1"/>
                </a:solidFill>
              </a:rPr>
              <a:t>CCM para Maracaibo.</a:t>
            </a:r>
          </a:p>
          <a:p>
            <a:pPr algn="ctr"/>
            <a:r>
              <a:rPr lang="es-VE" sz="3600" b="1" dirty="0">
                <a:solidFill>
                  <a:schemeClr val="bg1"/>
                </a:solidFill>
              </a:rPr>
              <a:t>C</a:t>
            </a:r>
            <a:r>
              <a:rPr lang="es-VE" sz="3600" b="1" dirty="0" smtClean="0">
                <a:solidFill>
                  <a:schemeClr val="bg1"/>
                </a:solidFill>
              </a:rPr>
              <a:t>omparación </a:t>
            </a:r>
            <a:r>
              <a:rPr lang="es-VE" sz="3600" b="1" dirty="0">
                <a:solidFill>
                  <a:schemeClr val="bg1"/>
                </a:solidFill>
              </a:rPr>
              <a:t>e</a:t>
            </a:r>
            <a:r>
              <a:rPr lang="es-VE" sz="3600" b="1" dirty="0" smtClean="0">
                <a:solidFill>
                  <a:schemeClr val="bg1"/>
                </a:solidFill>
              </a:rPr>
              <a:t>ne 2019 –  ene 2020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F73CDAC-317D-42DC-90F1-84F17B968F96}"/>
              </a:ext>
            </a:extLst>
          </p:cNvPr>
          <p:cNvSpPr/>
          <p:nvPr/>
        </p:nvSpPr>
        <p:spPr>
          <a:xfrm>
            <a:off x="6" y="10584319"/>
            <a:ext cx="10799757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VE" sz="800" dirty="0">
                <a:solidFill>
                  <a:srgbClr val="002060"/>
                </a:solidFill>
              </a:rPr>
              <a:t>Copyright ©. Todos los derechos reservados. Unidad de Información y Estadísticas de la Cámara de Comercio de Maracaibo. Está totalmente prohibida la reproducción, publicación y/o distribución total o parcial del contenido de este reporte.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E045A68-1616-4573-ABEE-F13715581A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82" y="182004"/>
            <a:ext cx="3047371" cy="90449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CE015C1-9C45-44E6-B7C0-F0EEB20CB18F}"/>
              </a:ext>
            </a:extLst>
          </p:cNvPr>
          <p:cNvSpPr txBox="1"/>
          <p:nvPr/>
        </p:nvSpPr>
        <p:spPr>
          <a:xfrm>
            <a:off x="7840154" y="72254"/>
            <a:ext cx="29596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4400" dirty="0">
                <a:solidFill>
                  <a:schemeClr val="tx2"/>
                </a:solidFill>
              </a:rPr>
              <a:t>UIE</a:t>
            </a:r>
          </a:p>
          <a:p>
            <a:r>
              <a:rPr lang="es-VE" sz="1400" dirty="0">
                <a:solidFill>
                  <a:schemeClr val="tx2"/>
                </a:solidFill>
              </a:rPr>
              <a:t>Unidad de Informacion y Estadística 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767348"/>
              </p:ext>
            </p:extLst>
          </p:nvPr>
        </p:nvGraphicFramePr>
        <p:xfrm>
          <a:off x="0" y="2872928"/>
          <a:ext cx="10799763" cy="773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8060115" y="1310444"/>
            <a:ext cx="386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/>
              <a:t>31/01/2020</a:t>
            </a:r>
            <a:endParaRPr lang="es-VE" sz="2400" b="1" dirty="0"/>
          </a:p>
        </p:txBody>
      </p:sp>
    </p:spTree>
    <p:extLst>
      <p:ext uri="{BB962C8B-B14F-4D97-AF65-F5344CB8AC3E}">
        <p14:creationId xmlns:p14="http://schemas.microsoft.com/office/powerpoint/2010/main" val="28199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8436</TotalTime>
  <Words>868</Words>
  <Application>Microsoft Office PowerPoint</Application>
  <PresentationFormat>Personalizado</PresentationFormat>
  <Paragraphs>96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Informacion y Estadisticas</dc:creator>
  <cp:lastModifiedBy>DEjecutiva</cp:lastModifiedBy>
  <cp:revision>464</cp:revision>
  <cp:lastPrinted>2017-12-07T15:55:29Z</cp:lastPrinted>
  <dcterms:created xsi:type="dcterms:W3CDTF">2017-03-10T16:27:39Z</dcterms:created>
  <dcterms:modified xsi:type="dcterms:W3CDTF">2020-02-10T12:09:32Z</dcterms:modified>
</cp:coreProperties>
</file>