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6" r:id="rId3"/>
    <p:sldId id="266" r:id="rId4"/>
    <p:sldId id="258" r:id="rId5"/>
    <p:sldId id="276" r:id="rId6"/>
    <p:sldId id="269" r:id="rId7"/>
    <p:sldId id="260" r:id="rId8"/>
    <p:sldId id="274" r:id="rId9"/>
    <p:sldId id="272" r:id="rId10"/>
    <p:sldId id="273" r:id="rId11"/>
    <p:sldId id="261" r:id="rId12"/>
    <p:sldId id="283" r:id="rId13"/>
    <p:sldId id="277" r:id="rId14"/>
    <p:sldId id="278" r:id="rId15"/>
    <p:sldId id="279" r:id="rId16"/>
    <p:sldId id="280" r:id="rId17"/>
    <p:sldId id="281" r:id="rId18"/>
    <p:sldId id="282" r:id="rId19"/>
    <p:sldId id="268" r:id="rId20"/>
  </p:sldIdLst>
  <p:sldSz cx="9144000" cy="6858000" type="screen4x3"/>
  <p:notesSz cx="7086600" cy="94281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0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84" y="84"/>
      </p:cViewPr>
      <p:guideLst>
        <p:guide orient="horz" pos="2970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8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0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5003147669272"/>
          <c:y val="0.1814254710698476"/>
          <c:w val="0.88160889482910576"/>
          <c:h val="0.7152382967054491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F6-45A7-8775-67F5819B7FA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F6-45A7-8775-67F5819B7FA2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F6-45A7-8775-67F5819B7FA2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F6-45A7-8775-67F5819B7FA2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F6-45A7-8775-67F5819B7FA2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4F6-45A7-8775-67F5819B7FA2}"/>
              </c:ext>
            </c:extLst>
          </c:dPt>
          <c:dLbls>
            <c:dLbl>
              <c:idx val="0"/>
              <c:layout>
                <c:manualLayout>
                  <c:x val="0.16984141804912181"/>
                  <c:y val="3.326228537281861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Comercial</a:t>
                    </a:r>
                    <a:r>
                      <a:rPr lang="en-US" sz="1400" baseline="0"/>
                      <a:t> 8,</a:t>
                    </a:r>
                    <a:r>
                      <a:rPr lang="en-US" sz="1400"/>
                      <a:t>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F6-45A7-8775-67F5819B7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975048744144062E-2"/>
                  <c:y val="0.13933116517150929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Industrial 24,7%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F6-45A7-8775-67F5819B7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242930992523142"/>
                  <c:y val="5.7292671848415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Financiero</a:t>
                    </a:r>
                    <a:r>
                      <a:rPr lang="en-US" sz="1400" baseline="0" dirty="0"/>
                      <a:t> 6,7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F6-45A7-8775-67F5819B7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1097324095567094"/>
                  <c:y val="-0.25811567429151361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400"/>
                      <a:t>Servicios 46,7%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F6-45A7-8775-67F5819B7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212761820736802"/>
                  <c:y val="-0.16053193322217324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Otro 13,2%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F6-45A7-8775-67F5819B7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323021621995523E-2"/>
                  <c:y val="-0.21516988161362621"/>
                </c:manualLayout>
              </c:layout>
              <c:tx>
                <c:rich>
                  <a:bodyPr/>
                  <a:lstStyle/>
                  <a:p>
                    <a:r>
                      <a:rPr lang="es-VE" sz="1400"/>
                      <a:t>Otro; 7,63%</a:t>
                    </a:r>
                    <a:endParaRPr lang="es-V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4F6-45A7-8775-67F5819B7FA2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V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Hoja1!$B$4:$F$4</c:f>
              <c:strCache>
                <c:ptCount val="5"/>
                <c:pt idx="0">
                  <c:v>Comercial</c:v>
                </c:pt>
                <c:pt idx="1">
                  <c:v>Industrial</c:v>
                </c:pt>
                <c:pt idx="2">
                  <c:v>Financiero</c:v>
                </c:pt>
                <c:pt idx="3">
                  <c:v>Servicios</c:v>
                </c:pt>
                <c:pt idx="4">
                  <c:v>Otro</c:v>
                </c:pt>
              </c:strCache>
            </c:strRef>
          </c:cat>
          <c:val>
            <c:numRef>
              <c:f>Hoja1!$B$5:$F$5</c:f>
              <c:numCache>
                <c:formatCode>0.00%</c:formatCode>
                <c:ptCount val="5"/>
                <c:pt idx="0">
                  <c:v>8.6999999999999994E-2</c:v>
                </c:pt>
                <c:pt idx="1">
                  <c:v>0.247</c:v>
                </c:pt>
                <c:pt idx="2">
                  <c:v>6.7000000000000004E-2</c:v>
                </c:pt>
                <c:pt idx="3">
                  <c:v>0.46700000000000003</c:v>
                </c:pt>
                <c:pt idx="4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4F6-45A7-8775-67F5819B7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V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623502108550837"/>
                  <c:y val="-0.15820575572055506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SI 59,2%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99727737162927"/>
                  <c:y val="8.7504184822524603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aseline="0"/>
                      <a:t>NO 40,8</a:t>
                    </a:r>
                    <a:r>
                      <a:rPr lang="en-US" sz="18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Hoja1!$AB$101:$AB$102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Hoja1!$AD$101:$AD$102</c:f>
              <c:numCache>
                <c:formatCode>General</c:formatCode>
                <c:ptCount val="2"/>
                <c:pt idx="0">
                  <c:v>59.2</c:v>
                </c:pt>
                <c:pt idx="1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1.3888888888888805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70470756064E-2"/>
                  <c:y val="-1.846722068328730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20446980504042E-2"/>
                  <c:y val="-1.257861635220125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Hoja1!$AB$4:$AE$4</c:f>
              <c:strCache>
                <c:ptCount val="4"/>
                <c:pt idx="0">
                  <c:v>Rápido</c:v>
                </c:pt>
                <c:pt idx="1">
                  <c:v>Regular</c:v>
                </c:pt>
                <c:pt idx="2">
                  <c:v>Lenta</c:v>
                </c:pt>
                <c:pt idx="3">
                  <c:v>Deficiente</c:v>
                </c:pt>
              </c:strCache>
            </c:strRef>
          </c:cat>
          <c:val>
            <c:numRef>
              <c:f>Hoja1!$AB$5:$AE$5</c:f>
              <c:numCache>
                <c:formatCode>0.00%</c:formatCode>
                <c:ptCount val="4"/>
                <c:pt idx="0">
                  <c:v>0.55200000000000005</c:v>
                </c:pt>
                <c:pt idx="1">
                  <c:v>0.314</c:v>
                </c:pt>
                <c:pt idx="2">
                  <c:v>0.105</c:v>
                </c:pt>
                <c:pt idx="3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367160"/>
        <c:axId val="337366768"/>
        <c:axId val="0"/>
      </c:bar3DChart>
      <c:catAx>
        <c:axId val="33736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VE"/>
          </a:p>
        </c:txPr>
        <c:crossAx val="337366768"/>
        <c:crosses val="autoZero"/>
        <c:auto val="1"/>
        <c:lblAlgn val="ctr"/>
        <c:lblOffset val="100"/>
        <c:noMultiLvlLbl val="0"/>
      </c:catAx>
      <c:valAx>
        <c:axId val="3373667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37367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1.3888888888888805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70470756064E-2"/>
                  <c:y val="-1.846722068328730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20446980504042E-2"/>
                  <c:y val="-1.257861635220125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Hoja1!$AB$126:$AE$126</c:f>
              <c:strCache>
                <c:ptCount val="4"/>
                <c:pt idx="0">
                  <c:v>3 meses</c:v>
                </c:pt>
                <c:pt idx="1">
                  <c:v>6 meses</c:v>
                </c:pt>
                <c:pt idx="2">
                  <c:v>1 año</c:v>
                </c:pt>
                <c:pt idx="3">
                  <c:v>Más de 1 año</c:v>
                </c:pt>
              </c:strCache>
            </c:strRef>
          </c:cat>
          <c:val>
            <c:numRef>
              <c:f>Hoja1!$AB$127:$AE$127</c:f>
              <c:numCache>
                <c:formatCode>0.00%</c:formatCode>
                <c:ptCount val="4"/>
                <c:pt idx="0">
                  <c:v>0.33900000000000002</c:v>
                </c:pt>
                <c:pt idx="1">
                  <c:v>0.23200000000000001</c:v>
                </c:pt>
                <c:pt idx="2">
                  <c:v>0.17899999999999999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364024"/>
        <c:axId val="337359320"/>
        <c:axId val="0"/>
      </c:bar3DChart>
      <c:catAx>
        <c:axId val="33736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s-VE"/>
          </a:p>
        </c:txPr>
        <c:crossAx val="337359320"/>
        <c:crosses val="autoZero"/>
        <c:auto val="1"/>
        <c:lblAlgn val="ctr"/>
        <c:lblOffset val="100"/>
        <c:noMultiLvlLbl val="0"/>
      </c:catAx>
      <c:valAx>
        <c:axId val="337359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37364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7.7664054278687972E-2"/>
                  <c:y val="-0.3996877183498793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/>
                      <a:t>SI 91,2%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188741801133901E-2"/>
                  <c:y val="9.4956048367688367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aseline="0"/>
                      <a:t>NO 8,8</a:t>
                    </a:r>
                    <a:r>
                      <a:rPr lang="en-US" sz="20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Hoja1!$AB$157:$AB$158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Hoja1!$AD$157:$AD$158</c:f>
              <c:numCache>
                <c:formatCode>General</c:formatCode>
                <c:ptCount val="2"/>
                <c:pt idx="0">
                  <c:v>91.2</c:v>
                </c:pt>
                <c:pt idx="1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1.3888888888888805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70470756064E-2"/>
                  <c:y val="-1.846722068328730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20446980504042E-2"/>
                  <c:y val="-1.257861635220125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Hoja1!$AB$183:$AE$183</c:f>
              <c:strCache>
                <c:ptCount val="4"/>
                <c:pt idx="0">
                  <c:v>Buena</c:v>
                </c:pt>
                <c:pt idx="1">
                  <c:v>Regular</c:v>
                </c:pt>
                <c:pt idx="2">
                  <c:v>Mala</c:v>
                </c:pt>
                <c:pt idx="3">
                  <c:v>No la he utilizado</c:v>
                </c:pt>
              </c:strCache>
            </c:strRef>
          </c:cat>
          <c:val>
            <c:numRef>
              <c:f>Hoja1!$AB$184:$AE$184</c:f>
              <c:numCache>
                <c:formatCode>0.00%</c:formatCode>
                <c:ptCount val="4"/>
                <c:pt idx="0">
                  <c:v>0.503</c:v>
                </c:pt>
                <c:pt idx="1">
                  <c:v>0.26300000000000001</c:v>
                </c:pt>
                <c:pt idx="2">
                  <c:v>2.9000000000000001E-2</c:v>
                </c:pt>
                <c:pt idx="3">
                  <c:v>0.20499999999999999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906768"/>
        <c:axId val="385904024"/>
        <c:axId val="0"/>
      </c:bar3DChart>
      <c:catAx>
        <c:axId val="38590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VE"/>
          </a:p>
        </c:txPr>
        <c:crossAx val="385904024"/>
        <c:crosses val="autoZero"/>
        <c:auto val="1"/>
        <c:lblAlgn val="ctr"/>
        <c:lblOffset val="100"/>
        <c:noMultiLvlLbl val="0"/>
      </c:catAx>
      <c:valAx>
        <c:axId val="3859040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85906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3419223777850998"/>
                  <c:y val="-0.33618723090617958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/>
                      <a:t>SI 79,2%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451491875378702"/>
                  <c:y val="0.11716776402012867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aseline="0"/>
                      <a:t>NO 20,8</a:t>
                    </a:r>
                    <a:r>
                      <a:rPr lang="en-US" sz="20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Hoja1!$AB$215:$AB$216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Hoja1!$AD$215:$AD$216</c:f>
              <c:numCache>
                <c:formatCode>General</c:formatCode>
                <c:ptCount val="2"/>
                <c:pt idx="0">
                  <c:v>79.2</c:v>
                </c:pt>
                <c:pt idx="1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1.3888888888888805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55612680846E-2"/>
                  <c:y val="-5.486096782897138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20446980504042E-2"/>
                  <c:y val="-1.257861635220125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Hoja1!$AB$237:$AE$237</c:f>
              <c:strCache>
                <c:ptCount val="4"/>
                <c:pt idx="0">
                  <c:v>Bien</c:v>
                </c:pt>
                <c:pt idx="1">
                  <c:v>Regular</c:v>
                </c:pt>
                <c:pt idx="2">
                  <c:v>Mal</c:v>
                </c:pt>
                <c:pt idx="3">
                  <c:v>No sabe</c:v>
                </c:pt>
              </c:strCache>
            </c:strRef>
          </c:cat>
          <c:val>
            <c:numRef>
              <c:f>Hoja1!$AB$238:$AE$238</c:f>
              <c:numCache>
                <c:formatCode>0.00%</c:formatCode>
                <c:ptCount val="4"/>
                <c:pt idx="0">
                  <c:v>0.28199999999999997</c:v>
                </c:pt>
                <c:pt idx="1">
                  <c:v>0.66100000000000003</c:v>
                </c:pt>
                <c:pt idx="2">
                  <c:v>5.1999999999999998E-2</c:v>
                </c:pt>
                <c:pt idx="3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153600"/>
        <c:axId val="385150856"/>
        <c:axId val="0"/>
      </c:bar3DChart>
      <c:catAx>
        <c:axId val="3851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VE"/>
          </a:p>
        </c:txPr>
        <c:crossAx val="385150856"/>
        <c:crosses val="autoZero"/>
        <c:auto val="1"/>
        <c:lblAlgn val="ctr"/>
        <c:lblOffset val="100"/>
        <c:noMultiLvlLbl val="0"/>
      </c:catAx>
      <c:valAx>
        <c:axId val="3851508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85153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5158105718484602"/>
                  <c:y val="-0.22783157714695199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SI 69,2%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49546062435082"/>
                  <c:y val="4.5824349250989251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aseline="0"/>
                      <a:t>NO 30,8</a:t>
                    </a:r>
                    <a:r>
                      <a:rPr lang="en-US" sz="18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Hoja1!$AB$266:$AB$267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Hoja1!$AD$266:$AD$267</c:f>
              <c:numCache>
                <c:formatCode>General</c:formatCode>
                <c:ptCount val="2"/>
                <c:pt idx="0">
                  <c:v>69.2</c:v>
                </c:pt>
                <c:pt idx="1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8.5080007450152595E-2"/>
                  <c:y val="-0.43141447980342906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SI 97,1%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317194289261328E-3"/>
                  <c:y val="-5.0925925925925923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aseline="0"/>
                      <a:t>NO 2,9</a:t>
                    </a:r>
                    <a:r>
                      <a:rPr lang="en-US" sz="18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Hoja1!$AB$290:$AB$291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Hoja1!$AD$290:$AD$291</c:f>
              <c:numCache>
                <c:formatCode>General</c:formatCode>
                <c:ptCount val="2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1.3888888888888805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1.851851851851851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530670470756064E-2"/>
                  <c:y val="-1.8467220683287301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020446980504042E-2"/>
                  <c:y val="-1.257861635220125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es-V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Hoja1!$AB$314:$AE$314</c:f>
              <c:strCache>
                <c:ptCount val="4"/>
                <c:pt idx="0">
                  <c:v>Menos del 1%</c:v>
                </c:pt>
                <c:pt idx="1">
                  <c:v>Entre 1% y 5%</c:v>
                </c:pt>
                <c:pt idx="2">
                  <c:v>Más de 5% y 10%</c:v>
                </c:pt>
                <c:pt idx="3">
                  <c:v>Más del 10%</c:v>
                </c:pt>
              </c:strCache>
            </c:strRef>
          </c:cat>
          <c:val>
            <c:numRef>
              <c:f>Hoja1!$AB$315:$AE$315</c:f>
              <c:numCache>
                <c:formatCode>0.00%</c:formatCode>
                <c:ptCount val="4"/>
                <c:pt idx="0">
                  <c:v>0.27900000000000003</c:v>
                </c:pt>
                <c:pt idx="1">
                  <c:v>0.51700000000000002</c:v>
                </c:pt>
                <c:pt idx="2">
                  <c:v>0.151</c:v>
                </c:pt>
                <c:pt idx="3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891480"/>
        <c:axId val="385891872"/>
        <c:axId val="0"/>
      </c:bar3DChart>
      <c:catAx>
        <c:axId val="38589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VE"/>
          </a:p>
        </c:txPr>
        <c:crossAx val="385891872"/>
        <c:crosses val="autoZero"/>
        <c:auto val="1"/>
        <c:lblAlgn val="ctr"/>
        <c:lblOffset val="100"/>
        <c:noMultiLvlLbl val="0"/>
      </c:catAx>
      <c:valAx>
        <c:axId val="3858918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85891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Hoja1!$B$4:$F$4</c:f>
              <c:strCache>
                <c:ptCount val="5"/>
                <c:pt idx="0">
                  <c:v>Comercial</c:v>
                </c:pt>
                <c:pt idx="1">
                  <c:v>Industrial</c:v>
                </c:pt>
                <c:pt idx="2">
                  <c:v>Financiero</c:v>
                </c:pt>
                <c:pt idx="3">
                  <c:v>Servicios</c:v>
                </c:pt>
                <c:pt idx="4">
                  <c:v>Otros</c:v>
                </c:pt>
              </c:strCache>
            </c:strRef>
          </c:cat>
          <c:val>
            <c:numRef>
              <c:f>Hoja1!$B$5:$F$5</c:f>
              <c:numCache>
                <c:formatCode>0.00%</c:formatCode>
                <c:ptCount val="5"/>
                <c:pt idx="0">
                  <c:v>0.152</c:v>
                </c:pt>
                <c:pt idx="1">
                  <c:v>0.26300000000000001</c:v>
                </c:pt>
                <c:pt idx="2">
                  <c:v>4.7E-2</c:v>
                </c:pt>
                <c:pt idx="3">
                  <c:v>0.45600000000000002</c:v>
                </c:pt>
                <c:pt idx="4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V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V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755449325722014E-2"/>
          <c:y val="0.12541164119190984"/>
          <c:w val="0.83573522747505624"/>
          <c:h val="0.701986969275899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noFill/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2700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 w="12700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Hoja1!$BC$4:$BH$4</c:f>
              <c:strCache>
                <c:ptCount val="6"/>
                <c:pt idx="0">
                  <c:v>Muy buenas</c:v>
                </c:pt>
                <c:pt idx="1">
                  <c:v>Buenas</c:v>
                </c:pt>
                <c:pt idx="2">
                  <c:v>Regular hacia buenas</c:v>
                </c:pt>
                <c:pt idx="3">
                  <c:v>Regular hacia malas</c:v>
                </c:pt>
                <c:pt idx="4">
                  <c:v>Malas</c:v>
                </c:pt>
                <c:pt idx="5">
                  <c:v>Muy malas</c:v>
                </c:pt>
              </c:strCache>
            </c:strRef>
          </c:cat>
          <c:val>
            <c:numRef>
              <c:f>Hoja1!$BC$5:$BH$5</c:f>
              <c:numCache>
                <c:formatCode>0.00%</c:formatCode>
                <c:ptCount val="6"/>
                <c:pt idx="0">
                  <c:v>8.6999999999999994E-2</c:v>
                </c:pt>
                <c:pt idx="1">
                  <c:v>0.30599999999999999</c:v>
                </c:pt>
                <c:pt idx="2">
                  <c:v>0.52</c:v>
                </c:pt>
                <c:pt idx="3">
                  <c:v>6.9000000000000006E-2</c:v>
                </c:pt>
                <c:pt idx="4">
                  <c:v>1.7000000000000001E-2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7354616"/>
        <c:axId val="337368336"/>
      </c:barChart>
      <c:catAx>
        <c:axId val="33735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+mn-lt"/>
              </a:defRPr>
            </a:pPr>
            <a:endParaRPr lang="es-VE"/>
          </a:p>
        </c:txPr>
        <c:crossAx val="337368336"/>
        <c:crosses val="autoZero"/>
        <c:auto val="1"/>
        <c:lblAlgn val="ctr"/>
        <c:lblOffset val="100"/>
        <c:noMultiLvlLbl val="0"/>
      </c:catAx>
      <c:valAx>
        <c:axId val="3373683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37354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V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F71-4673-A3C4-A48E71890CF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F71-4673-A3C4-A48E71890CF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71-4673-A3C4-A48E71890CF6}"/>
              </c:ext>
            </c:extLst>
          </c:dPt>
          <c:dLbls>
            <c:dLbl>
              <c:idx val="0"/>
              <c:layout>
                <c:manualLayout>
                  <c:x val="-0.25545906848522293"/>
                  <c:y val="-0.2412071752087180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dirty="0"/>
                      <a:t>Venezuela 71%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71-4673-A3C4-A48E71890C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/>
                      <a:t>EEUU 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71-4673-A3C4-A48E71890C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023081434842559"/>
                  <c:y val="0.1484778221823540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/>
                      <a:t>Otros 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71-4673-A3C4-A48E71890CF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V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Hoja1!$B$17:$B$19</c:f>
              <c:strCache>
                <c:ptCount val="3"/>
                <c:pt idx="0">
                  <c:v>Venezuela</c:v>
                </c:pt>
                <c:pt idx="1">
                  <c:v>EEUU</c:v>
                </c:pt>
                <c:pt idx="2">
                  <c:v>Otros</c:v>
                </c:pt>
              </c:strCache>
            </c:strRef>
          </c:cat>
          <c:val>
            <c:numRef>
              <c:f>Hoja1!$D$17:$D$19</c:f>
              <c:numCache>
                <c:formatCode>0%</c:formatCode>
                <c:ptCount val="3"/>
                <c:pt idx="0">
                  <c:v>0.71034482758620687</c:v>
                </c:pt>
                <c:pt idx="1">
                  <c:v>0.16551724137931034</c:v>
                </c:pt>
                <c:pt idx="2">
                  <c:v>0.12413793103448276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71-4673-A3C4-A48E71890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5812357830271215"/>
                  <c:y val="-0.38414041994750658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Venezuela 83%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EEUU 11%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Otros 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Hoja1!$B$17:$B$19</c:f>
              <c:strCache>
                <c:ptCount val="3"/>
                <c:pt idx="0">
                  <c:v>Venezuela</c:v>
                </c:pt>
                <c:pt idx="1">
                  <c:v>EEUU</c:v>
                </c:pt>
                <c:pt idx="2">
                  <c:v>Otros</c:v>
                </c:pt>
              </c:strCache>
            </c:strRef>
          </c:cat>
          <c:val>
            <c:numRef>
              <c:f>Hoja1!$D$17:$D$19</c:f>
              <c:numCache>
                <c:formatCode>0%</c:formatCode>
                <c:ptCount val="3"/>
                <c:pt idx="0">
                  <c:v>0.83099999999999996</c:v>
                </c:pt>
                <c:pt idx="1">
                  <c:v>0.11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43074291430198"/>
          <c:y val="0.2629644654110106"/>
          <c:w val="0.64647679942616743"/>
          <c:h val="0.5787544511280339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89-40D8-9002-B0986557EA4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89-40D8-9002-B0986557EA4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89-40D8-9002-B0986557EA49}"/>
              </c:ext>
            </c:extLst>
          </c:dPt>
          <c:dLbls>
            <c:dLbl>
              <c:idx val="0"/>
              <c:layout>
                <c:manualLayout>
                  <c:x val="2.94024293474953E-3"/>
                  <c:y val="-5.96435526204385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89-40D8-9002-B0986557EA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24389102524977E-2"/>
                  <c:y val="-1.24578782490898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89-40D8-9002-B0986557EA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431427758026887"/>
                  <c:y val="-0.1825860956347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489-40D8-9002-B0986557EA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489-40D8-9002-B0986557EA49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V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Hoja1!$B$44:$D$44</c:f>
              <c:strCache>
                <c:ptCount val="3"/>
                <c:pt idx="0">
                  <c:v>Pequeña</c:v>
                </c:pt>
                <c:pt idx="1">
                  <c:v>Mediana</c:v>
                </c:pt>
                <c:pt idx="2">
                  <c:v>Grande</c:v>
                </c:pt>
              </c:strCache>
            </c:strRef>
          </c:cat>
          <c:val>
            <c:numRef>
              <c:f>Hoja1!$B$45:$D$45</c:f>
              <c:numCache>
                <c:formatCode>0%</c:formatCode>
                <c:ptCount val="3"/>
                <c:pt idx="0">
                  <c:v>0.16083916083916083</c:v>
                </c:pt>
                <c:pt idx="1">
                  <c:v>0.24475524475524477</c:v>
                </c:pt>
                <c:pt idx="2">
                  <c:v>0.59440559440559437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489-40D8-9002-B0986557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V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208294519982123E-2"/>
          <c:y val="0.14839426824915436"/>
          <c:w val="0.77695907719655077"/>
          <c:h val="0.7013458315506314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780126550571203E-2"/>
                  <c:y val="-2.738545477090953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17873798832997E-3"/>
                  <c:y val="-6.6221036886518286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94372296314968"/>
                  <c:y val="-0.16503509030748803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V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V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Hoja1!$B$44:$D$44</c:f>
              <c:strCache>
                <c:ptCount val="3"/>
                <c:pt idx="0">
                  <c:v>Pequeña</c:v>
                </c:pt>
                <c:pt idx="1">
                  <c:v>Mediana</c:v>
                </c:pt>
                <c:pt idx="2">
                  <c:v>Grande</c:v>
                </c:pt>
              </c:strCache>
            </c:strRef>
          </c:cat>
          <c:val>
            <c:numRef>
              <c:f>Hoja1!$B$45:$D$45</c:f>
              <c:numCache>
                <c:formatCode>0%</c:formatCode>
                <c:ptCount val="3"/>
                <c:pt idx="0">
                  <c:v>0.14599999999999999</c:v>
                </c:pt>
                <c:pt idx="1">
                  <c:v>0.26300000000000001</c:v>
                </c:pt>
                <c:pt idx="2">
                  <c:v>0.59099999999999997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V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Hoja1!$I$5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444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Hoja1!$J$4:$U$4</c:f>
              <c:strCache>
                <c:ptCount val="12"/>
                <c:pt idx="0">
                  <c:v>Adecuación de espacios, home office</c:v>
                </c:pt>
                <c:pt idx="1">
                  <c:v>Hiperinflación</c:v>
                </c:pt>
                <c:pt idx="2">
                  <c:v>Acceso a financiamiento</c:v>
                </c:pt>
                <c:pt idx="3">
                  <c:v>Falta de liquidez Bs / $</c:v>
                </c:pt>
                <c:pt idx="4">
                  <c:v>Compliance y Overcompliance</c:v>
                </c:pt>
                <c:pt idx="5">
                  <c:v>Escasez de combustibles</c:v>
                </c:pt>
                <c:pt idx="6">
                  <c:v>Funcionamiento del sistema tributario y aduanero, reformas de leyes tributarias</c:v>
                </c:pt>
                <c:pt idx="7">
                  <c:v>Temas laborales</c:v>
                </c:pt>
                <c:pt idx="8">
                  <c:v>Deficiencia de servicios públicos e infraestructura</c:v>
                </c:pt>
                <c:pt idx="9">
                  <c:v>Entorno multimoneda</c:v>
                </c:pt>
                <c:pt idx="10">
                  <c:v>Contracción en la demanda / volúmenes de ventas / disminución de clientes</c:v>
                </c:pt>
                <c:pt idx="11">
                  <c:v>Overflow de los sistemas contables</c:v>
                </c:pt>
              </c:strCache>
            </c:strRef>
          </c:cat>
          <c:val>
            <c:numRef>
              <c:f>Hoja1!$J$10:$U$10</c:f>
              <c:numCache>
                <c:formatCode>0%</c:formatCode>
                <c:ptCount val="12"/>
                <c:pt idx="0">
                  <c:v>0.45454545454545453</c:v>
                </c:pt>
                <c:pt idx="1">
                  <c:v>5.7803468208092484E-2</c:v>
                </c:pt>
                <c:pt idx="2">
                  <c:v>0.21893491124260356</c:v>
                </c:pt>
                <c:pt idx="3">
                  <c:v>0.13872832369942195</c:v>
                </c:pt>
                <c:pt idx="4">
                  <c:v>0.35802469135802467</c:v>
                </c:pt>
                <c:pt idx="5">
                  <c:v>0.22093023255813954</c:v>
                </c:pt>
                <c:pt idx="6">
                  <c:v>0.22155688622754491</c:v>
                </c:pt>
                <c:pt idx="7">
                  <c:v>0.26589595375722541</c:v>
                </c:pt>
                <c:pt idx="8">
                  <c:v>0.13714285714285715</c:v>
                </c:pt>
                <c:pt idx="9">
                  <c:v>0.17714285714285713</c:v>
                </c:pt>
                <c:pt idx="10">
                  <c:v>8.1395348837209308E-2</c:v>
                </c:pt>
                <c:pt idx="11">
                  <c:v>0.21893491124260356</c:v>
                </c:pt>
              </c:numCache>
            </c:numRef>
          </c:val>
        </c:ser>
        <c:ser>
          <c:idx val="1"/>
          <c:order val="1"/>
          <c:tx>
            <c:strRef>
              <c:f>Hoja1!$I$6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accent6"/>
              </a:solidFill>
              <a:ln w="444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Hoja1!$J$4:$U$4</c:f>
              <c:strCache>
                <c:ptCount val="12"/>
                <c:pt idx="0">
                  <c:v>Adecuación de espacios, home office</c:v>
                </c:pt>
                <c:pt idx="1">
                  <c:v>Hiperinflación</c:v>
                </c:pt>
                <c:pt idx="2">
                  <c:v>Acceso a financiamiento</c:v>
                </c:pt>
                <c:pt idx="3">
                  <c:v>Falta de liquidez Bs / $</c:v>
                </c:pt>
                <c:pt idx="4">
                  <c:v>Compliance y Overcompliance</c:v>
                </c:pt>
                <c:pt idx="5">
                  <c:v>Escasez de combustibles</c:v>
                </c:pt>
                <c:pt idx="6">
                  <c:v>Funcionamiento del sistema tributario y aduanero, reformas de leyes tributarias</c:v>
                </c:pt>
                <c:pt idx="7">
                  <c:v>Temas laborales</c:v>
                </c:pt>
                <c:pt idx="8">
                  <c:v>Deficiencia de servicios públicos e infraestructura</c:v>
                </c:pt>
                <c:pt idx="9">
                  <c:v>Entorno multimoneda</c:v>
                </c:pt>
                <c:pt idx="10">
                  <c:v>Contracción en la demanda / volúmenes de ventas / disminución de clientes</c:v>
                </c:pt>
                <c:pt idx="11">
                  <c:v>Overflow de los sistemas contables</c:v>
                </c:pt>
              </c:strCache>
            </c:strRef>
          </c:cat>
          <c:val>
            <c:numRef>
              <c:f>Hoja1!$J$11:$U$11</c:f>
              <c:numCache>
                <c:formatCode>0%</c:formatCode>
                <c:ptCount val="12"/>
                <c:pt idx="0">
                  <c:v>0.28484848484848485</c:v>
                </c:pt>
                <c:pt idx="1">
                  <c:v>0.23121387283236994</c:v>
                </c:pt>
                <c:pt idx="2">
                  <c:v>0.24852071005917159</c:v>
                </c:pt>
                <c:pt idx="3">
                  <c:v>0.4277456647398844</c:v>
                </c:pt>
                <c:pt idx="4">
                  <c:v>0.37654320987654322</c:v>
                </c:pt>
                <c:pt idx="5">
                  <c:v>0.34883720930232559</c:v>
                </c:pt>
                <c:pt idx="6">
                  <c:v>0.41916167664670656</c:v>
                </c:pt>
                <c:pt idx="7">
                  <c:v>0.36416184971098264</c:v>
                </c:pt>
                <c:pt idx="8">
                  <c:v>0.38857142857142857</c:v>
                </c:pt>
                <c:pt idx="9">
                  <c:v>0.37142857142857144</c:v>
                </c:pt>
                <c:pt idx="10">
                  <c:v>0.31395348837209303</c:v>
                </c:pt>
                <c:pt idx="11">
                  <c:v>0.4437869822485207</c:v>
                </c:pt>
              </c:numCache>
            </c:numRef>
          </c:val>
        </c:ser>
        <c:ser>
          <c:idx val="2"/>
          <c:order val="2"/>
          <c:tx>
            <c:strRef>
              <c:f>Hoja1!$I$7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50021"/>
              </a:solidFill>
              <a:ln w="444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Hoja1!$J$4:$U$4</c:f>
              <c:strCache>
                <c:ptCount val="12"/>
                <c:pt idx="0">
                  <c:v>Adecuación de espacios, home office</c:v>
                </c:pt>
                <c:pt idx="1">
                  <c:v>Hiperinflación</c:v>
                </c:pt>
                <c:pt idx="2">
                  <c:v>Acceso a financiamiento</c:v>
                </c:pt>
                <c:pt idx="3">
                  <c:v>Falta de liquidez Bs / $</c:v>
                </c:pt>
                <c:pt idx="4">
                  <c:v>Compliance y Overcompliance</c:v>
                </c:pt>
                <c:pt idx="5">
                  <c:v>Escasez de combustibles</c:v>
                </c:pt>
                <c:pt idx="6">
                  <c:v>Funcionamiento del sistema tributario y aduanero, reformas de leyes tributarias</c:v>
                </c:pt>
                <c:pt idx="7">
                  <c:v>Temas laborales</c:v>
                </c:pt>
                <c:pt idx="8">
                  <c:v>Deficiencia de servicios públicos e infraestructura</c:v>
                </c:pt>
                <c:pt idx="9">
                  <c:v>Entorno multimoneda</c:v>
                </c:pt>
                <c:pt idx="10">
                  <c:v>Contracción en la demanda / volúmenes de ventas / disminución de clientes</c:v>
                </c:pt>
                <c:pt idx="11">
                  <c:v>Overflow de los sistemas contables</c:v>
                </c:pt>
              </c:strCache>
            </c:strRef>
          </c:cat>
          <c:val>
            <c:numRef>
              <c:f>Hoja1!$J$12:$U$12</c:f>
              <c:numCache>
                <c:formatCode>0%</c:formatCode>
                <c:ptCount val="12"/>
                <c:pt idx="0">
                  <c:v>0.18787878787878787</c:v>
                </c:pt>
                <c:pt idx="1">
                  <c:v>0.71098265895953761</c:v>
                </c:pt>
                <c:pt idx="2">
                  <c:v>0.44970414201183434</c:v>
                </c:pt>
                <c:pt idx="3">
                  <c:v>0.41040462427745666</c:v>
                </c:pt>
                <c:pt idx="4">
                  <c:v>0.21604938271604937</c:v>
                </c:pt>
                <c:pt idx="5">
                  <c:v>0.38953488372093026</c:v>
                </c:pt>
                <c:pt idx="6">
                  <c:v>0.29940119760479039</c:v>
                </c:pt>
                <c:pt idx="7">
                  <c:v>0.31791907514450868</c:v>
                </c:pt>
                <c:pt idx="8">
                  <c:v>0.46285714285714286</c:v>
                </c:pt>
                <c:pt idx="9">
                  <c:v>0.43428571428571427</c:v>
                </c:pt>
                <c:pt idx="10">
                  <c:v>0.58720930232558144</c:v>
                </c:pt>
                <c:pt idx="11">
                  <c:v>0.27218934911242604</c:v>
                </c:pt>
              </c:numCache>
            </c:numRef>
          </c:val>
        </c:ser>
        <c:ser>
          <c:idx val="3"/>
          <c:order val="3"/>
          <c:tx>
            <c:strRef>
              <c:f>Hoja1!$I$8</c:f>
              <c:strCache>
                <c:ptCount val="1"/>
                <c:pt idx="0">
                  <c:v>Nulo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4445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V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Hoja1!$J$4:$U$4</c:f>
              <c:strCache>
                <c:ptCount val="12"/>
                <c:pt idx="0">
                  <c:v>Adecuación de espacios, home office</c:v>
                </c:pt>
                <c:pt idx="1">
                  <c:v>Hiperinflación</c:v>
                </c:pt>
                <c:pt idx="2">
                  <c:v>Acceso a financiamiento</c:v>
                </c:pt>
                <c:pt idx="3">
                  <c:v>Falta de liquidez Bs / $</c:v>
                </c:pt>
                <c:pt idx="4">
                  <c:v>Compliance y Overcompliance</c:v>
                </c:pt>
                <c:pt idx="5">
                  <c:v>Escasez de combustibles</c:v>
                </c:pt>
                <c:pt idx="6">
                  <c:v>Funcionamiento del sistema tributario y aduanero, reformas de leyes tributarias</c:v>
                </c:pt>
                <c:pt idx="7">
                  <c:v>Temas laborales</c:v>
                </c:pt>
                <c:pt idx="8">
                  <c:v>Deficiencia de servicios públicos e infraestructura</c:v>
                </c:pt>
                <c:pt idx="9">
                  <c:v>Entorno multimoneda</c:v>
                </c:pt>
                <c:pt idx="10">
                  <c:v>Contracción en la demanda / volúmenes de ventas / disminución de clientes</c:v>
                </c:pt>
                <c:pt idx="11">
                  <c:v>Overflow de los sistemas contables</c:v>
                </c:pt>
              </c:strCache>
            </c:strRef>
          </c:cat>
          <c:val>
            <c:numRef>
              <c:f>Hoja1!$J$13:$U$13</c:f>
              <c:numCache>
                <c:formatCode>0%</c:formatCode>
                <c:ptCount val="12"/>
                <c:pt idx="0">
                  <c:v>7.2727272727272724E-2</c:v>
                </c:pt>
                <c:pt idx="1">
                  <c:v>0</c:v>
                </c:pt>
                <c:pt idx="2">
                  <c:v>8.2840236686390539E-2</c:v>
                </c:pt>
                <c:pt idx="3">
                  <c:v>2.3121387283236993E-2</c:v>
                </c:pt>
                <c:pt idx="4">
                  <c:v>4.9382716049382713E-2</c:v>
                </c:pt>
                <c:pt idx="5">
                  <c:v>4.0697674418604654E-2</c:v>
                </c:pt>
                <c:pt idx="6">
                  <c:v>5.9880239520958084E-2</c:v>
                </c:pt>
                <c:pt idx="7">
                  <c:v>5.2023121387283239E-2</c:v>
                </c:pt>
                <c:pt idx="8">
                  <c:v>1.1428571428571429E-2</c:v>
                </c:pt>
                <c:pt idx="9">
                  <c:v>1.7142857142857144E-2</c:v>
                </c:pt>
                <c:pt idx="10">
                  <c:v>1.7441860465116279E-2</c:v>
                </c:pt>
                <c:pt idx="11">
                  <c:v>6.5088757396449703E-2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7358144"/>
        <c:axId val="337361672"/>
      </c:barChart>
      <c:catAx>
        <c:axId val="3373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s-VE"/>
          </a:p>
        </c:txPr>
        <c:crossAx val="337361672"/>
        <c:crosses val="autoZero"/>
        <c:auto val="1"/>
        <c:lblAlgn val="ctr"/>
        <c:lblOffset val="100"/>
        <c:noMultiLvlLbl val="0"/>
      </c:catAx>
      <c:valAx>
        <c:axId val="337361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VE"/>
          </a:p>
        </c:txPr>
        <c:crossAx val="337358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235322089830573"/>
          <c:y val="0.26393266860055709"/>
          <c:w val="6.5273921684644964E-2"/>
          <c:h val="0.26160828906287703"/>
        </c:manualLayout>
      </c:layout>
      <c:overlay val="0"/>
      <c:txPr>
        <a:bodyPr/>
        <a:lstStyle/>
        <a:p>
          <a:pPr>
            <a:defRPr sz="1200" b="1"/>
          </a:pPr>
          <a:endParaRPr lang="es-V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11166919325148428"/>
                  <c:y val="-0.4451101775749664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SI 89,6%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16774756883408"/>
                  <c:y val="0.10625381147494575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aseline="0"/>
                      <a:t>NO </a:t>
                    </a:r>
                    <a:r>
                      <a:rPr lang="en-US" sz="1800"/>
                      <a:t>10,4%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Hoja1!$AB$46:$AB$47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Hoja1!$AD$46:$AD$47</c:f>
              <c:numCache>
                <c:formatCode>General</c:formatCode>
                <c:ptCount val="2"/>
                <c:pt idx="0">
                  <c:v>89.6</c:v>
                </c:pt>
                <c:pt idx="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0.24723395899352685"/>
                  <c:y val="-0.15026892898314081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SI 54,4%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237687675487302"/>
                  <c:y val="7.1742486915761017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aseline="0"/>
                      <a:t>NO 45,6</a:t>
                    </a:r>
                    <a:r>
                      <a:rPr lang="en-US" sz="1800"/>
                      <a:t>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V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Hoja1!$AB$76:$AB$77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Hoja1!$AD$76:$AD$77</c:f>
              <c:numCache>
                <c:formatCode>General</c:formatCode>
                <c:ptCount val="2"/>
                <c:pt idx="0">
                  <c:v>54.4</c:v>
                </c:pt>
                <c:pt idx="1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0860" cy="471408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4100" y="2"/>
            <a:ext cx="3070860" cy="471408"/>
          </a:xfrm>
          <a:prstGeom prst="rect">
            <a:avLst/>
          </a:prstGeom>
        </p:spPr>
        <p:txBody>
          <a:bodyPr vert="horz" lIns="95253" tIns="47627" rIns="95253" bIns="476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70CBE71-1F9B-4064-B393-4F1E14F5A7F3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55120"/>
            <a:ext cx="3070860" cy="471408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4100" y="8955120"/>
            <a:ext cx="3070860" cy="471408"/>
          </a:xfrm>
          <a:prstGeom prst="rect">
            <a:avLst/>
          </a:prstGeom>
        </p:spPr>
        <p:txBody>
          <a:bodyPr vert="horz" lIns="95253" tIns="47627" rIns="95253" bIns="476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02DBFF6-3FA8-49A5-9246-EA995E2645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8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0524F-4746-4855-A8B4-78EC644B6B8B}" type="datetimeFigureOut">
              <a:rPr lang="es-VE" smtClean="0"/>
              <a:t>24/2/2021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6438"/>
            <a:ext cx="4714875" cy="353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025" y="4478338"/>
            <a:ext cx="5670550" cy="4243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55088"/>
            <a:ext cx="307022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14788" y="8955088"/>
            <a:ext cx="3070225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5EE3-800E-4461-ABD7-9B34E93191E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1185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5EE3-800E-4461-ABD7-9B34E93191E4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2957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6EF9-8BDC-48D8-B617-412A0E1CB7C3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E074-D230-48D1-87A9-6C1D9832DD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5CCA-E306-43FD-ACB9-2184A2C39589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BD66-53A9-4AD6-98A5-77B3144FD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C1BD-3FE1-4A6A-9B15-58B5F0C0799B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9B69-589A-4501-AE47-EBF2A2F56C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6D43-6F6A-4B90-BC95-83EFC71CFD90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E266-0D99-403E-96FE-1EDDCF454A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4D62-FE04-4CEB-B70E-DF9AA6C22803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39FD5-16ED-4A09-994E-E15D535E55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F47E-5322-47F7-ABC9-C8A0B41BBD2F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0617-F740-41EC-BAE6-A220F575FA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EBC3-6CFE-478A-949B-4844F75BDDBA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0F25-3031-4B7F-B6F8-F12D276750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95FA-6566-4D66-AEA9-120CCBB12002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D978-E279-492E-8132-14EB6BB357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C16C-FE18-473D-BFE4-A19F46E20D3C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10D4-0F29-4F1F-83E3-3DEE02BDD3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7A17-D628-43E5-AB6B-607DE8D9A44C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723A-D4A2-4016-93E5-4000B46B30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0083-0D92-46A7-8A91-6967BFCC6974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1B0-B3F3-4DD6-971F-22CEE15C0F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571F9-79F1-4FBF-9173-1A57FAE7A2A3}" type="datetimeFigureOut">
              <a:rPr lang="es-ES"/>
              <a:pPr>
                <a:defRPr/>
              </a:pPr>
              <a:t>24/02/2021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61D952-6501-4CCB-B807-CEFA337A0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" name="Imagen 1" descr="top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/>
        </p:blipFill>
        <p:spPr>
          <a:xfrm>
            <a:off x="0" y="-1"/>
            <a:ext cx="6012160" cy="1375317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219573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latin typeface="+mj-lt"/>
              </a:rPr>
              <a:t>Perspectivas Económicas</a:t>
            </a:r>
          </a:p>
          <a:p>
            <a:pPr algn="ctr"/>
            <a:r>
              <a:rPr lang="es-VE" sz="2400" b="1" dirty="0" smtClean="0">
                <a:latin typeface="+mj-lt"/>
              </a:rPr>
              <a:t>2021 </a:t>
            </a:r>
            <a:endParaRPr lang="es-VE" sz="2400" b="1" dirty="0" smtClean="0">
              <a:latin typeface="+mj-lt"/>
            </a:endParaRPr>
          </a:p>
        </p:txBody>
      </p:sp>
      <p:sp>
        <p:nvSpPr>
          <p:cNvPr id="11" name="1 CuadroTexto"/>
          <p:cNvSpPr txBox="1"/>
          <p:nvPr userDrawn="1"/>
        </p:nvSpPr>
        <p:spPr>
          <a:xfrm>
            <a:off x="2195736" y="6505574"/>
            <a:ext cx="5040560" cy="2476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VENAMCHAM GERENCIA DE COMITÉS</a:t>
            </a:r>
            <a:r>
              <a:rPr lang="es-ES" b="1" baseline="0" dirty="0"/>
              <a:t> E INFORMACIÓN / ESTUDIOS ESPECIALES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48991" y="44624"/>
            <a:ext cx="2859272" cy="963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9 CuadroTexto"/>
          <p:cNvSpPr txBox="1">
            <a:spLocks noChangeArrowheads="1"/>
          </p:cNvSpPr>
          <p:nvPr/>
        </p:nvSpPr>
        <p:spPr bwMode="auto">
          <a:xfrm>
            <a:off x="2214563" y="2492896"/>
            <a:ext cx="47863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4400" b="1" dirty="0">
                <a:latin typeface="Calibri" pitchFamily="34" charset="0"/>
              </a:rPr>
              <a:t>PERSPECTIVAS ECONÓMICAS </a:t>
            </a:r>
            <a:r>
              <a:rPr lang="es-VE" sz="4400" b="1" dirty="0" smtClean="0">
                <a:latin typeface="Calibri" pitchFamily="34" charset="0"/>
              </a:rPr>
              <a:t>2021</a:t>
            </a:r>
          </a:p>
          <a:p>
            <a:pPr algn="ctr"/>
            <a:r>
              <a:rPr lang="es-VE" sz="2400" dirty="0" smtClean="0">
                <a:latin typeface="Calibri" pitchFamily="34" charset="0"/>
              </a:rPr>
              <a:t>Economía en pandemia ¿oportunidad o desafío?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2051" name="10 CuadroTexto"/>
          <p:cNvSpPr txBox="1">
            <a:spLocks noChangeArrowheads="1"/>
          </p:cNvSpPr>
          <p:nvPr/>
        </p:nvSpPr>
        <p:spPr bwMode="auto">
          <a:xfrm>
            <a:off x="1928794" y="528320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latin typeface="Calibri" pitchFamily="34" charset="0"/>
              </a:rPr>
              <a:t>          </a:t>
            </a:r>
            <a:r>
              <a:rPr lang="es-VE" b="1" dirty="0" smtClean="0">
                <a:latin typeface="Calibri" pitchFamily="34" charset="0"/>
              </a:rPr>
              <a:t>24 </a:t>
            </a:r>
            <a:r>
              <a:rPr lang="es-VE" b="1" dirty="0" smtClean="0">
                <a:latin typeface="Calibri" pitchFamily="34" charset="0"/>
              </a:rPr>
              <a:t>de Febrero </a:t>
            </a:r>
            <a:r>
              <a:rPr lang="es-VE" b="1" dirty="0" smtClean="0">
                <a:latin typeface="Calibri" pitchFamily="34" charset="0"/>
              </a:rPr>
              <a:t>2021</a:t>
            </a:r>
            <a:endParaRPr lang="es-VE" b="1" dirty="0">
              <a:latin typeface="Calibri" pitchFamily="34" charset="0"/>
            </a:endParaRPr>
          </a:p>
          <a:p>
            <a:r>
              <a:rPr lang="es-VE" b="1" dirty="0" smtClean="0">
                <a:latin typeface="Calibri" pitchFamily="34" charset="0"/>
              </a:rPr>
              <a:t>	Número </a:t>
            </a:r>
            <a:r>
              <a:rPr lang="es-VE" b="1" dirty="0">
                <a:latin typeface="Calibri" pitchFamily="34" charset="0"/>
              </a:rPr>
              <a:t>de  encuestas procesadas</a:t>
            </a:r>
            <a:r>
              <a:rPr lang="es-VE" b="1" dirty="0" smtClean="0">
                <a:latin typeface="Calibri" pitchFamily="34" charset="0"/>
              </a:rPr>
              <a:t>: 183 </a:t>
            </a:r>
            <a:endParaRPr lang="es-E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0" y="12858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VE" sz="2400" b="1" dirty="0" smtClean="0">
                <a:latin typeface="Calibri" pitchFamily="34" charset="0"/>
              </a:rPr>
              <a:t>9</a:t>
            </a:r>
            <a:r>
              <a:rPr lang="es-VE" sz="2400" b="1" dirty="0" smtClean="0">
                <a:latin typeface="Calibri" pitchFamily="34" charset="0"/>
              </a:rPr>
              <a:t>. ¿Cuánto tiempo cree que tomará retomar su nivel de productividad que tenía antes de la pandemia, una vez culminada la misma?: </a:t>
            </a:r>
            <a:endParaRPr lang="es-VE" sz="2400" b="1" dirty="0" smtClean="0">
              <a:latin typeface="Calibri" pitchFamily="34" charset="0"/>
            </a:endParaRPr>
          </a:p>
        </p:txBody>
      </p:sp>
      <p:graphicFrame>
        <p:nvGraphicFramePr>
          <p:cNvPr id="6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486736"/>
              </p:ext>
            </p:extLst>
          </p:nvPr>
        </p:nvGraphicFramePr>
        <p:xfrm>
          <a:off x="971600" y="2109494"/>
          <a:ext cx="7632848" cy="455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3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10.</a:t>
            </a:r>
            <a:r>
              <a:rPr lang="es-VE" sz="3200" b="1" dirty="0" smtClean="0">
                <a:latin typeface="Calibri" pitchFamily="34" charset="0"/>
              </a:rPr>
              <a:t> </a:t>
            </a:r>
            <a:r>
              <a:rPr lang="es-VE" sz="2400" b="1" dirty="0" smtClean="0">
                <a:latin typeface="Calibri" pitchFamily="34" charset="0"/>
              </a:rPr>
              <a:t>a) ¿Considera usted que el </a:t>
            </a:r>
            <a:r>
              <a:rPr lang="es-VE" sz="2400" b="1" dirty="0" err="1" smtClean="0">
                <a:latin typeface="Calibri" pitchFamily="34" charset="0"/>
              </a:rPr>
              <a:t>delivery</a:t>
            </a:r>
            <a:r>
              <a:rPr lang="es-VE" sz="2400" b="1" dirty="0" smtClean="0">
                <a:latin typeface="Calibri" pitchFamily="34" charset="0"/>
              </a:rPr>
              <a:t> ha sido una alternativa eficiente ante la actual pandemia?</a:t>
            </a:r>
            <a:r>
              <a:rPr lang="es-VE" sz="2400" b="1" dirty="0" smtClean="0">
                <a:latin typeface="Calibri" pitchFamily="34" charset="0"/>
              </a:rPr>
              <a:t> 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356081"/>
              </p:ext>
            </p:extLst>
          </p:nvPr>
        </p:nvGraphicFramePr>
        <p:xfrm>
          <a:off x="1056408" y="2420888"/>
          <a:ext cx="7016824" cy="3781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10.</a:t>
            </a:r>
            <a:r>
              <a:rPr lang="es-VE" sz="3200" b="1" dirty="0" smtClean="0">
                <a:latin typeface="Calibri" pitchFamily="34" charset="0"/>
              </a:rPr>
              <a:t> </a:t>
            </a:r>
            <a:r>
              <a:rPr lang="es-VE" sz="2400" b="1" dirty="0">
                <a:latin typeface="Calibri" pitchFamily="34" charset="0"/>
              </a:rPr>
              <a:t>b</a:t>
            </a:r>
            <a:r>
              <a:rPr lang="es-VE" sz="2400" b="1" dirty="0" smtClean="0">
                <a:latin typeface="Calibri" pitchFamily="34" charset="0"/>
              </a:rPr>
              <a:t>) ¿Cómo calificaría los servicios que ha realizado bajo esta modalidad a nivel general?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3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217"/>
              </p:ext>
            </p:extLst>
          </p:nvPr>
        </p:nvGraphicFramePr>
        <p:xfrm>
          <a:off x="179512" y="1709737"/>
          <a:ext cx="8784976" cy="47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15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96752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11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¿Ha podido otorgar vacaciones a sus colaboradores durante la pandemia? 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41656"/>
              </p:ext>
            </p:extLst>
          </p:nvPr>
        </p:nvGraphicFramePr>
        <p:xfrm>
          <a:off x="827584" y="2420888"/>
          <a:ext cx="6944816" cy="385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12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A nivel general ¿cómo ha sentido el estado físico y mental de sus colaboradores actualmente, luego de casi un año en pandemia?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3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903097"/>
              </p:ext>
            </p:extLst>
          </p:nvPr>
        </p:nvGraphicFramePr>
        <p:xfrm>
          <a:off x="683568" y="1916832"/>
          <a:ext cx="777686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05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13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Después de la pandemia ¿mantendrá el home </a:t>
            </a:r>
            <a:r>
              <a:rPr lang="es-VE" sz="2400" b="1" dirty="0">
                <a:latin typeface="Calibri" pitchFamily="34" charset="0"/>
              </a:rPr>
              <a:t>o</a:t>
            </a:r>
            <a:r>
              <a:rPr lang="es-VE" sz="2400" b="1" dirty="0" smtClean="0">
                <a:latin typeface="Calibri" pitchFamily="34" charset="0"/>
              </a:rPr>
              <a:t>ffice como una alternativa a la modalidad de trabajo presencial?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8602"/>
              </p:ext>
            </p:extLst>
          </p:nvPr>
        </p:nvGraphicFramePr>
        <p:xfrm>
          <a:off x="1056408" y="2348880"/>
          <a:ext cx="7016824" cy="406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33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14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Dado el presupuesto que ha dirigido su empresa a la adaptación de soluciones tecnológicas durante esta pandemia, ¿considera usted que a partir de ahora la digitalización estará más presente dentro de su empresa?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723043"/>
              </p:ext>
            </p:extLst>
          </p:nvPr>
        </p:nvGraphicFramePr>
        <p:xfrm>
          <a:off x="892412" y="2564904"/>
          <a:ext cx="7344816" cy="370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35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15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¿Qué porcentaje del presupuesto de su empresa actualmente dedica al tema de bioseguridad? 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3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699727"/>
              </p:ext>
            </p:extLst>
          </p:nvPr>
        </p:nvGraphicFramePr>
        <p:xfrm>
          <a:off x="151235" y="2132856"/>
          <a:ext cx="8978848" cy="423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8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-14359" y="1178749"/>
            <a:ext cx="91583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400" b="1" dirty="0" smtClean="0">
                <a:latin typeface="Calibri" pitchFamily="34" charset="0"/>
              </a:rPr>
              <a:t>16</a:t>
            </a:r>
            <a:r>
              <a:rPr lang="es-VE" sz="32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¿Cuáles son las expectativas de su empresa para el presente año?</a:t>
            </a:r>
            <a:endParaRPr lang="es-ES" b="1" dirty="0">
              <a:latin typeface="Calibri" pitchFamily="34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760484"/>
              </p:ext>
            </p:extLst>
          </p:nvPr>
        </p:nvGraphicFramePr>
        <p:xfrm>
          <a:off x="107504" y="1471136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39552" y="3014663"/>
            <a:ext cx="799288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¡</a:t>
            </a:r>
            <a:r>
              <a:rPr lang="en-US" sz="4000" dirty="0" err="1" smtClean="0"/>
              <a:t>Muchas</a:t>
            </a:r>
            <a:r>
              <a:rPr lang="en-US" sz="4000" dirty="0" smtClean="0"/>
              <a:t> gracias </a:t>
            </a:r>
            <a:r>
              <a:rPr lang="en-US" sz="4000" dirty="0"/>
              <a:t>por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 smtClean="0"/>
              <a:t>atención</a:t>
            </a:r>
            <a:r>
              <a:rPr lang="en-US" sz="4000" dirty="0" smtClean="0"/>
              <a:t>!</a:t>
            </a:r>
            <a:endParaRPr lang="en-US" sz="4000" dirty="0"/>
          </a:p>
          <a:p>
            <a:pPr algn="ctr">
              <a:spcBef>
                <a:spcPct val="50000"/>
              </a:spcBef>
            </a:pPr>
            <a:r>
              <a:rPr lang="en-US" sz="2800" dirty="0"/>
              <a:t>www.venamcham.org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3 CuadroTexto"/>
          <p:cNvSpPr txBox="1">
            <a:spLocks noChangeArrowheads="1"/>
          </p:cNvSpPr>
          <p:nvPr/>
        </p:nvSpPr>
        <p:spPr bwMode="auto">
          <a:xfrm>
            <a:off x="7786688" y="37861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2020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3077" name="7 CuadroTexto"/>
          <p:cNvSpPr txBox="1">
            <a:spLocks noChangeArrowheads="1"/>
          </p:cNvSpPr>
          <p:nvPr/>
        </p:nvSpPr>
        <p:spPr bwMode="auto">
          <a:xfrm>
            <a:off x="0" y="1285875"/>
            <a:ext cx="4643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b="1" dirty="0">
                <a:latin typeface="Calibri" pitchFamily="34" charset="0"/>
              </a:rPr>
              <a:t>1. ¿A qué sector pertenece su empresa?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3078" name="13 CuadroTexto"/>
          <p:cNvSpPr txBox="1">
            <a:spLocks noChangeArrowheads="1"/>
          </p:cNvSpPr>
          <p:nvPr/>
        </p:nvSpPr>
        <p:spPr bwMode="auto">
          <a:xfrm>
            <a:off x="25287" y="5877272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2021</a:t>
            </a:r>
            <a:endParaRPr lang="es-ES" sz="2000" b="1" dirty="0">
              <a:latin typeface="Calibri" pitchFamily="34" charset="0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05502"/>
              </p:ext>
            </p:extLst>
          </p:nvPr>
        </p:nvGraphicFramePr>
        <p:xfrm>
          <a:off x="3995936" y="1035001"/>
          <a:ext cx="5148064" cy="315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688909"/>
              </p:ext>
            </p:extLst>
          </p:nvPr>
        </p:nvGraphicFramePr>
        <p:xfrm>
          <a:off x="-1304" y="2861493"/>
          <a:ext cx="61206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7786688" y="37861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2020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0" y="1282700"/>
            <a:ext cx="464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b="1" dirty="0">
                <a:latin typeface="Calibri" pitchFamily="34" charset="0"/>
              </a:rPr>
              <a:t>2. Origen del Capital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4101" name="13 CuadroTexto"/>
          <p:cNvSpPr txBox="1">
            <a:spLocks noChangeArrowheads="1"/>
          </p:cNvSpPr>
          <p:nvPr/>
        </p:nvSpPr>
        <p:spPr bwMode="auto">
          <a:xfrm>
            <a:off x="42342" y="5877272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2021</a:t>
            </a:r>
            <a:endParaRPr lang="es-ES" sz="2000" b="1" dirty="0">
              <a:latin typeface="Calibri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098348"/>
              </p:ext>
            </p:extLst>
          </p:nvPr>
        </p:nvGraphicFramePr>
        <p:xfrm>
          <a:off x="4355976" y="1052736"/>
          <a:ext cx="5174505" cy="273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960915"/>
              </p:ext>
            </p:extLst>
          </p:nvPr>
        </p:nvGraphicFramePr>
        <p:xfrm>
          <a:off x="149598" y="2374182"/>
          <a:ext cx="5958408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5 CuadroTexto"/>
          <p:cNvSpPr txBox="1">
            <a:spLocks noChangeArrowheads="1"/>
          </p:cNvSpPr>
          <p:nvPr/>
        </p:nvSpPr>
        <p:spPr bwMode="auto">
          <a:xfrm>
            <a:off x="7786688" y="3786188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2020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0" y="1285875"/>
            <a:ext cx="4929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b="1" dirty="0">
                <a:latin typeface="Calibri" pitchFamily="34" charset="0"/>
              </a:rPr>
              <a:t>3. Tamaño de la empresa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5126" name="13 CuadroTexto"/>
          <p:cNvSpPr txBox="1">
            <a:spLocks noChangeArrowheads="1"/>
          </p:cNvSpPr>
          <p:nvPr/>
        </p:nvSpPr>
        <p:spPr bwMode="auto">
          <a:xfrm>
            <a:off x="35496" y="5877272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 b="1" dirty="0" smtClean="0">
                <a:latin typeface="Calibri" pitchFamily="34" charset="0"/>
              </a:rPr>
              <a:t>2021</a:t>
            </a:r>
            <a:endParaRPr lang="es-ES" sz="2000" b="1" dirty="0">
              <a:latin typeface="Calibri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430519"/>
              </p:ext>
            </p:extLst>
          </p:nvPr>
        </p:nvGraphicFramePr>
        <p:xfrm>
          <a:off x="4298552" y="852711"/>
          <a:ext cx="5040560" cy="313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164107"/>
              </p:ext>
            </p:extLst>
          </p:nvPr>
        </p:nvGraphicFramePr>
        <p:xfrm>
          <a:off x="179512" y="2494050"/>
          <a:ext cx="56166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0" y="1287463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VE" sz="2000" b="1" dirty="0">
                <a:latin typeface="Calibri" pitchFamily="34" charset="0"/>
              </a:rPr>
              <a:t>4. </a:t>
            </a:r>
            <a:r>
              <a:rPr lang="es-VE" b="1" dirty="0" smtClean="0">
                <a:latin typeface="Calibri" pitchFamily="34" charset="0"/>
              </a:rPr>
              <a:t>¿Cuál ha sido el impacto (Bajo, Medio, Alto o Nulo)? de los siguientes factores, que han afectado el desempeño de su empresa durante </a:t>
            </a:r>
            <a:r>
              <a:rPr lang="es-VE" b="1" dirty="0" smtClean="0">
                <a:latin typeface="Calibri" pitchFamily="34" charset="0"/>
              </a:rPr>
              <a:t>los últimos seis (6) meses:</a:t>
            </a:r>
            <a:endParaRPr lang="es-VE" b="1" dirty="0" smtClean="0">
              <a:latin typeface="Calibri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38845"/>
              </p:ext>
            </p:extLst>
          </p:nvPr>
        </p:nvGraphicFramePr>
        <p:xfrm>
          <a:off x="-540568" y="1357635"/>
          <a:ext cx="9900592" cy="534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5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0" y="130185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2400" b="1" dirty="0">
                <a:latin typeface="Calibri" pitchFamily="34" charset="0"/>
              </a:rPr>
              <a:t>5. </a:t>
            </a:r>
            <a:r>
              <a:rPr lang="es-VE" sz="2400" b="1" dirty="0" smtClean="0">
                <a:latin typeface="Calibri" pitchFamily="34" charset="0"/>
              </a:rPr>
              <a:t>¿Usted cree que la dolarización del salario será un hecho en nuestro país? (pago en moneda dura, mixto o anclado al tipo de cambio):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433384"/>
              </p:ext>
            </p:extLst>
          </p:nvPr>
        </p:nvGraphicFramePr>
        <p:xfrm>
          <a:off x="1099592" y="2420888"/>
          <a:ext cx="6944816" cy="370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0" y="12858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2400" b="1" dirty="0">
                <a:latin typeface="Calibri" pitchFamily="34" charset="0"/>
              </a:rPr>
              <a:t>6. </a:t>
            </a:r>
            <a:r>
              <a:rPr lang="es-VE" sz="2400" b="1" dirty="0" smtClean="0">
                <a:latin typeface="Calibri" pitchFamily="34" charset="0"/>
              </a:rPr>
              <a:t>¿Ha sufrido su empresa las consecuencias, en temas de importación o exportación por la contracción del mercado venezolano?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453408"/>
              </p:ext>
            </p:extLst>
          </p:nvPr>
        </p:nvGraphicFramePr>
        <p:xfrm>
          <a:off x="827584" y="2204864"/>
          <a:ext cx="7088832" cy="414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0" y="12858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VE" sz="2400" b="1" dirty="0">
                <a:latin typeface="Calibri" pitchFamily="34" charset="0"/>
              </a:rPr>
              <a:t>7</a:t>
            </a:r>
            <a:r>
              <a:rPr lang="es-VE" sz="24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¿Su empresa ha diversificado su oferta de bienes y servicios como consecuencia de la pandemia?: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51379"/>
              </p:ext>
            </p:extLst>
          </p:nvPr>
        </p:nvGraphicFramePr>
        <p:xfrm>
          <a:off x="1043608" y="2420888"/>
          <a:ext cx="6728792" cy="385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5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0" y="12687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VE" sz="2400" b="1" dirty="0">
                <a:latin typeface="Calibri" pitchFamily="34" charset="0"/>
              </a:rPr>
              <a:t>8</a:t>
            </a:r>
            <a:r>
              <a:rPr lang="es-VE" sz="2400" b="1" dirty="0" smtClean="0">
                <a:latin typeface="Calibri" pitchFamily="34" charset="0"/>
              </a:rPr>
              <a:t>. </a:t>
            </a:r>
            <a:r>
              <a:rPr lang="es-VE" sz="2400" b="1" dirty="0" smtClean="0">
                <a:latin typeface="Calibri" pitchFamily="34" charset="0"/>
              </a:rPr>
              <a:t>¿Cómo ha sido la adaptación del equipo de colaboradores que laboran de manera home </a:t>
            </a:r>
            <a:r>
              <a:rPr lang="es-VE" sz="2400" b="1" dirty="0">
                <a:latin typeface="Calibri" pitchFamily="34" charset="0"/>
              </a:rPr>
              <a:t>o</a:t>
            </a:r>
            <a:r>
              <a:rPr lang="es-VE" sz="2400" b="1" dirty="0" smtClean="0">
                <a:latin typeface="Calibri" pitchFamily="34" charset="0"/>
              </a:rPr>
              <a:t>ffice?:</a:t>
            </a:r>
            <a:endParaRPr lang="es-ES" sz="2400" b="1" dirty="0">
              <a:latin typeface="Calibri" pitchFamily="34" charset="0"/>
            </a:endParaRPr>
          </a:p>
        </p:txBody>
      </p:sp>
      <p:graphicFrame>
        <p:nvGraphicFramePr>
          <p:cNvPr id="5" name="2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126565"/>
              </p:ext>
            </p:extLst>
          </p:nvPr>
        </p:nvGraphicFramePr>
        <p:xfrm>
          <a:off x="683568" y="1709737"/>
          <a:ext cx="7920879" cy="488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4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485</Words>
  <Application>Microsoft Office PowerPoint</Application>
  <PresentationFormat>Presentación en pantalla (4:3)</PresentationFormat>
  <Paragraphs>82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VENAMCHAM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analisis6</dc:creator>
  <cp:lastModifiedBy>Alberto Herrera B</cp:lastModifiedBy>
  <cp:revision>182</cp:revision>
  <dcterms:created xsi:type="dcterms:W3CDTF">2011-01-25T14:35:17Z</dcterms:created>
  <dcterms:modified xsi:type="dcterms:W3CDTF">2021-02-24T14:42:56Z</dcterms:modified>
</cp:coreProperties>
</file>